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8" r:id="rId2"/>
  </p:sldMasterIdLst>
  <p:notesMasterIdLst>
    <p:notesMasterId r:id="rId45"/>
  </p:notesMasterIdLst>
  <p:sldIdLst>
    <p:sldId id="328" r:id="rId3"/>
    <p:sldId id="332" r:id="rId4"/>
    <p:sldId id="329" r:id="rId5"/>
    <p:sldId id="330" r:id="rId6"/>
    <p:sldId id="331" r:id="rId7"/>
    <p:sldId id="361" r:id="rId8"/>
    <p:sldId id="350" r:id="rId9"/>
    <p:sldId id="281" r:id="rId10"/>
    <p:sldId id="358" r:id="rId11"/>
    <p:sldId id="359" r:id="rId12"/>
    <p:sldId id="360" r:id="rId13"/>
    <p:sldId id="339" r:id="rId14"/>
    <p:sldId id="349" r:id="rId15"/>
    <p:sldId id="353" r:id="rId16"/>
    <p:sldId id="314" r:id="rId17"/>
    <p:sldId id="315" r:id="rId18"/>
    <p:sldId id="316" r:id="rId19"/>
    <p:sldId id="322" r:id="rId20"/>
    <p:sldId id="321" r:id="rId21"/>
    <p:sldId id="320" r:id="rId22"/>
    <p:sldId id="319" r:id="rId23"/>
    <p:sldId id="318" r:id="rId24"/>
    <p:sldId id="327" r:id="rId25"/>
    <p:sldId id="326" r:id="rId26"/>
    <p:sldId id="355" r:id="rId27"/>
    <p:sldId id="300" r:id="rId28"/>
    <p:sldId id="310" r:id="rId29"/>
    <p:sldId id="312" r:id="rId30"/>
    <p:sldId id="313" r:id="rId31"/>
    <p:sldId id="333" r:id="rId32"/>
    <p:sldId id="334" r:id="rId33"/>
    <p:sldId id="338" r:id="rId34"/>
    <p:sldId id="335" r:id="rId35"/>
    <p:sldId id="336" r:id="rId36"/>
    <p:sldId id="357" r:id="rId37"/>
    <p:sldId id="291" r:id="rId38"/>
    <p:sldId id="292" r:id="rId39"/>
    <p:sldId id="293" r:id="rId40"/>
    <p:sldId id="337" r:id="rId41"/>
    <p:sldId id="296" r:id="rId42"/>
    <p:sldId id="297" r:id="rId43"/>
    <p:sldId id="356"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hinav Kashyap-MSBA19" initials="AK" lastIdx="1" clrIdx="0">
    <p:extLst>
      <p:ext uri="{19B8F6BF-5375-455C-9EA6-DF929625EA0E}">
        <p15:presenceInfo xmlns:p15="http://schemas.microsoft.com/office/powerpoint/2012/main" userId="S::kashyaa2@ad.uci.edu::829c2e4b-bb93-44b3-b36b-da7509b95414" providerId="AD"/>
      </p:ext>
    </p:extLst>
  </p:cmAuthor>
  <p:cmAuthor id="2" name="Mason Hansen-MSBA19" initials="MH" lastIdx="1" clrIdx="1">
    <p:extLst>
      <p:ext uri="{19B8F6BF-5375-455C-9EA6-DF929625EA0E}">
        <p15:presenceInfo xmlns:p15="http://schemas.microsoft.com/office/powerpoint/2012/main" userId="S::hansenme@ad.uci.edu::2a5dbd82-ec3b-404d-9aff-affcff465e6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FD320A-A215-4456-BD04-BD9895D73244}" v="7" dt="2019-06-24T21:59:25.8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4362" autoAdjust="0"/>
  </p:normalViewPr>
  <p:slideViewPr>
    <p:cSldViewPr snapToGrid="0">
      <p:cViewPr varScale="1">
        <p:scale>
          <a:sx n="86" d="100"/>
          <a:sy n="86" d="100"/>
        </p:scale>
        <p:origin x="151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5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blo Barajas Pena" userId="32e3029b-6f6c-40bb-a207-ef5331502c8e" providerId="ADAL" clId="{49FD320A-A215-4456-BD04-BD9895D73244}"/>
    <pc:docChg chg="delSld">
      <pc:chgData name="Pablo Barajas Pena" userId="32e3029b-6f6c-40bb-a207-ef5331502c8e" providerId="ADAL" clId="{49FD320A-A215-4456-BD04-BD9895D73244}" dt="2019-06-24T21:59:25.854" v="6" actId="2696"/>
      <pc:docMkLst>
        <pc:docMk/>
      </pc:docMkLst>
      <pc:sldChg chg="del">
        <pc:chgData name="Pablo Barajas Pena" userId="32e3029b-6f6c-40bb-a207-ef5331502c8e" providerId="ADAL" clId="{49FD320A-A215-4456-BD04-BD9895D73244}" dt="2019-06-24T21:58:25.140" v="1" actId="2696"/>
        <pc:sldMkLst>
          <pc:docMk/>
          <pc:sldMk cId="3019874744" sldId="279"/>
        </pc:sldMkLst>
      </pc:sldChg>
      <pc:sldChg chg="del">
        <pc:chgData name="Pablo Barajas Pena" userId="32e3029b-6f6c-40bb-a207-ef5331502c8e" providerId="ADAL" clId="{49FD320A-A215-4456-BD04-BD9895D73244}" dt="2019-06-24T21:59:08.465" v="5" actId="2696"/>
        <pc:sldMkLst>
          <pc:docMk/>
          <pc:sldMk cId="3549735437" sldId="295"/>
        </pc:sldMkLst>
      </pc:sldChg>
      <pc:sldChg chg="del">
        <pc:chgData name="Pablo Barajas Pena" userId="32e3029b-6f6c-40bb-a207-ef5331502c8e" providerId="ADAL" clId="{49FD320A-A215-4456-BD04-BD9895D73244}" dt="2019-06-24T21:59:25.854" v="6" actId="2696"/>
        <pc:sldMkLst>
          <pc:docMk/>
          <pc:sldMk cId="1788270490" sldId="299"/>
        </pc:sldMkLst>
      </pc:sldChg>
      <pc:sldChg chg="del">
        <pc:chgData name="Pablo Barajas Pena" userId="32e3029b-6f6c-40bb-a207-ef5331502c8e" providerId="ADAL" clId="{49FD320A-A215-4456-BD04-BD9895D73244}" dt="2019-06-24T21:58:29.877" v="3" actId="2696"/>
        <pc:sldMkLst>
          <pc:docMk/>
          <pc:sldMk cId="1684137046" sldId="351"/>
        </pc:sldMkLst>
      </pc:sldChg>
      <pc:sldChg chg="del">
        <pc:chgData name="Pablo Barajas Pena" userId="32e3029b-6f6c-40bb-a207-ef5331502c8e" providerId="ADAL" clId="{49FD320A-A215-4456-BD04-BD9895D73244}" dt="2019-06-24T21:58:31.464" v="4" actId="2696"/>
        <pc:sldMkLst>
          <pc:docMk/>
          <pc:sldMk cId="167790670" sldId="352"/>
        </pc:sldMkLst>
      </pc:sldChg>
      <pc:sldChg chg="del">
        <pc:chgData name="Pablo Barajas Pena" userId="32e3029b-6f6c-40bb-a207-ef5331502c8e" providerId="ADAL" clId="{49FD320A-A215-4456-BD04-BD9895D73244}" dt="2019-06-24T21:58:09.687" v="0" actId="2696"/>
        <pc:sldMkLst>
          <pc:docMk/>
          <pc:sldMk cId="2650682420" sldId="354"/>
        </pc:sldMkLst>
      </pc:sldChg>
      <pc:sldMasterChg chg="delSldLayout">
        <pc:chgData name="Pablo Barajas Pena" userId="32e3029b-6f6c-40bb-a207-ef5331502c8e" providerId="ADAL" clId="{49FD320A-A215-4456-BD04-BD9895D73244}" dt="2019-06-24T21:58:25.142" v="2" actId="2696"/>
        <pc:sldMasterMkLst>
          <pc:docMk/>
          <pc:sldMasterMk cId="2116194876" sldId="2147483668"/>
        </pc:sldMasterMkLst>
        <pc:sldLayoutChg chg="del">
          <pc:chgData name="Pablo Barajas Pena" userId="32e3029b-6f6c-40bb-a207-ef5331502c8e" providerId="ADAL" clId="{49FD320A-A215-4456-BD04-BD9895D73244}" dt="2019-06-24T21:58:25.142" v="2" actId="2696"/>
          <pc:sldLayoutMkLst>
            <pc:docMk/>
            <pc:sldMasterMk cId="2116194876" sldId="2147483668"/>
            <pc:sldLayoutMk cId="3807409010" sldId="2147483677"/>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tiff>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jp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286D6B-E06B-4028-B867-AAFD6ACDAB55}" type="datetimeFigureOut">
              <a:rPr lang="en-US" smtClean="0"/>
              <a:t>6/24/2019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4B37E5-7B98-4AAD-91DC-D362AE729F34}" type="slidenum">
              <a:rPr lang="en-US" smtClean="0"/>
              <a:t>‹#›</a:t>
            </a:fld>
            <a:endParaRPr lang="en-US"/>
          </a:p>
        </p:txBody>
      </p:sp>
    </p:spTree>
    <p:extLst>
      <p:ext uri="{BB962C8B-B14F-4D97-AF65-F5344CB8AC3E}">
        <p14:creationId xmlns:p14="http://schemas.microsoft.com/office/powerpoint/2010/main" val="3930375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45C86AD-C0E8-47EA-B284-CF453D96DF7D}" type="slidenum">
              <a:rPr lang="en-US" smtClean="0"/>
              <a:t>1</a:t>
            </a:fld>
            <a:endParaRPr lang="en-US"/>
          </a:p>
        </p:txBody>
      </p:sp>
    </p:spTree>
    <p:extLst>
      <p:ext uri="{BB962C8B-B14F-4D97-AF65-F5344CB8AC3E}">
        <p14:creationId xmlns:p14="http://schemas.microsoft.com/office/powerpoint/2010/main" val="1755566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With under-sampling, we randomly select a subset of samples from the class with more instances to match the number of samples coming from each class. The main disadvantage of under-sampling is that we lose potentially relevant information from the left-out samples</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With oversampling, we randomly duplicate samples from the class with fewer instances or we generate additional instances based on the data that we have. we also run the risk of overfitting our model </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B37E5-7B98-4AAD-91DC-D362AE729F3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713416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With under-sampling, we randomly select a subset of samples from the class with more instances to match the number of samples coming from each class. The main disadvantage of under-sampling is that we lose potentially relevant information from the left-out samples</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With oversampling, we randomly duplicate samples from the class with fewer instances or we generate additional instances based on the data that we have. we also run the risk of overfitting our model </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B37E5-7B98-4AAD-91DC-D362AE729F3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831845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F4B69E1-9395-48C5-8D15-934B45DE2D0C}"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30411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Poisson Regression is a form of regression analysis used to model count data</a:t>
            </a:r>
          </a:p>
          <a:p>
            <a:endParaRPr lang="en-US" dirty="0"/>
          </a:p>
        </p:txBody>
      </p:sp>
      <p:sp>
        <p:nvSpPr>
          <p:cNvPr id="4" name="Slide Number Placeholder 3"/>
          <p:cNvSpPr>
            <a:spLocks noGrp="1"/>
          </p:cNvSpPr>
          <p:nvPr>
            <p:ph type="sldNum" sz="quarter" idx="5"/>
          </p:nvPr>
        </p:nvSpPr>
        <p:spPr/>
        <p:txBody>
          <a:bodyPr/>
          <a:lstStyle/>
          <a:p>
            <a:fld id="{574B37E5-7B98-4AAD-91DC-D362AE729F34}" type="slidenum">
              <a:rPr lang="en-US" smtClean="0"/>
              <a:t>6</a:t>
            </a:fld>
            <a:endParaRPr lang="en-US"/>
          </a:p>
        </p:txBody>
      </p:sp>
    </p:spTree>
    <p:extLst>
      <p:ext uri="{BB962C8B-B14F-4D97-AF65-F5344CB8AC3E}">
        <p14:creationId xmlns:p14="http://schemas.microsoft.com/office/powerpoint/2010/main" val="40777972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 offset term is used for a covariate with *known* slope.</a:t>
            </a:r>
          </a:p>
        </p:txBody>
      </p:sp>
      <p:sp>
        <p:nvSpPr>
          <p:cNvPr id="4" name="Slide Number Placeholder 3"/>
          <p:cNvSpPr>
            <a:spLocks noGrp="1"/>
          </p:cNvSpPr>
          <p:nvPr>
            <p:ph type="sldNum" sz="quarter" idx="5"/>
          </p:nvPr>
        </p:nvSpPr>
        <p:spPr/>
        <p:txBody>
          <a:bodyPr/>
          <a:lstStyle/>
          <a:p>
            <a:fld id="{574B37E5-7B98-4AAD-91DC-D362AE729F34}" type="slidenum">
              <a:rPr lang="en-US" smtClean="0"/>
              <a:t>7</a:t>
            </a:fld>
            <a:endParaRPr lang="en-US"/>
          </a:p>
        </p:txBody>
      </p:sp>
    </p:spTree>
    <p:extLst>
      <p:ext uri="{BB962C8B-B14F-4D97-AF65-F5344CB8AC3E}">
        <p14:creationId xmlns:p14="http://schemas.microsoft.com/office/powerpoint/2010/main" val="32750553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Cross validation uses 9 blocks to train and 1 to test, this process is repeated 10 times with every block used for testing and therefore building a more robust model. It keeps track of how well the method performed</a:t>
            </a:r>
          </a:p>
          <a:p>
            <a:endParaRPr lang="en-US"/>
          </a:p>
          <a:p>
            <a:endParaRPr lang="en-US"/>
          </a:p>
          <a:p>
            <a:pPr marL="171450" indent="-171450">
              <a:buFontTx/>
              <a:buChar char="-"/>
            </a:pPr>
            <a:r>
              <a:rPr lang="en-US"/>
              <a:t>OF the k-subsamples a single subsample is retained as the validation data for testing the model and the remaining k-1 subsamples are used as training data</a:t>
            </a:r>
          </a:p>
          <a:p>
            <a:pPr marL="171450" indent="-171450">
              <a:buFontTx/>
              <a:buChar char="-"/>
            </a:pPr>
            <a:endParaRPr lang="en-US"/>
          </a:p>
          <a:p>
            <a:pPr marL="171450" indent="-171450">
              <a:buFontTx/>
              <a:buChar char="-"/>
            </a:pPr>
            <a:r>
              <a:rPr lang="en-US"/>
              <a:t>This cross validation process is then repeated k times with each of the subsamples used exactly once as the validation data</a:t>
            </a:r>
          </a:p>
          <a:p>
            <a:pPr marL="171450" indent="-171450">
              <a:buFontTx/>
              <a:buChar char="-"/>
            </a:pPr>
            <a:endParaRPr lang="en-US"/>
          </a:p>
          <a:p>
            <a:pPr marL="171450" indent="-171450">
              <a:buFontTx/>
              <a:buChar char="-"/>
            </a:pPr>
            <a:r>
              <a:rPr lang="en-US"/>
              <a:t>The k results from the folds can then be averaged and combined to produce a single estimation</a:t>
            </a:r>
          </a:p>
          <a:p>
            <a:pPr marL="171450" indent="-171450">
              <a:buFontTx/>
              <a:buChar char="-"/>
            </a:pPr>
            <a:endParaRPr lang="en-US"/>
          </a:p>
          <a:p>
            <a:pPr marL="171450" indent="-171450">
              <a:buFontTx/>
              <a:buChar char="-"/>
            </a:pPr>
            <a:r>
              <a:rPr lang="en-US"/>
              <a:t>The advantage o doing this, is that all observations are used for both training and validation plus each observation is used for validation exactly once </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B37E5-7B98-4AAD-91DC-D362AE729F3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17857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Cross validation uses 9 blocks to train and 1 to test, this process is repeated 10 times with every block used for testing and therefore building a more robust model. It keeps track of how well the method performed</a:t>
            </a:r>
          </a:p>
          <a:p>
            <a:endParaRPr lang="en-US"/>
          </a:p>
          <a:p>
            <a:endParaRPr lang="en-US"/>
          </a:p>
          <a:p>
            <a:pPr marL="171450" indent="-171450">
              <a:buFontTx/>
              <a:buChar char="-"/>
            </a:pPr>
            <a:r>
              <a:rPr lang="en-US"/>
              <a:t>OF the k-subsamples a single subsample is retained as the validation data for testing the model and the remaining k-1 subsamples are used as training data</a:t>
            </a:r>
          </a:p>
          <a:p>
            <a:pPr marL="171450" indent="-171450">
              <a:buFontTx/>
              <a:buChar char="-"/>
            </a:pPr>
            <a:endParaRPr lang="en-US"/>
          </a:p>
          <a:p>
            <a:pPr marL="171450" indent="-171450">
              <a:buFontTx/>
              <a:buChar char="-"/>
            </a:pPr>
            <a:r>
              <a:rPr lang="en-US"/>
              <a:t>This cross validation process is then repeated k times with each of the subsamples used exactly once as the validation data</a:t>
            </a:r>
          </a:p>
          <a:p>
            <a:pPr marL="171450" indent="-171450">
              <a:buFontTx/>
              <a:buChar char="-"/>
            </a:pPr>
            <a:endParaRPr lang="en-US"/>
          </a:p>
          <a:p>
            <a:pPr marL="171450" indent="-171450">
              <a:buFontTx/>
              <a:buChar char="-"/>
            </a:pPr>
            <a:r>
              <a:rPr lang="en-US"/>
              <a:t>The k results from the folds can then be averaged and combined to produce a single estimation</a:t>
            </a:r>
          </a:p>
          <a:p>
            <a:pPr marL="171450" indent="-171450">
              <a:buFontTx/>
              <a:buChar char="-"/>
            </a:pPr>
            <a:endParaRPr lang="en-US"/>
          </a:p>
          <a:p>
            <a:pPr marL="171450" indent="-171450">
              <a:buFontTx/>
              <a:buChar char="-"/>
            </a:pPr>
            <a:r>
              <a:rPr lang="en-US"/>
              <a:t>The advantage o doing this, is that all observations are used for both training and validation plus each observation is used for validation exactly once </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B37E5-7B98-4AAD-91DC-D362AE729F3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228730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Cross validation uses 9 blocks to train and 1 to test, this process is repeated 10 times with every block used for testing and therefore building a more robust model. It keeps track of how well the method performed</a:t>
            </a:r>
          </a:p>
          <a:p>
            <a:endParaRPr lang="en-US"/>
          </a:p>
          <a:p>
            <a:endParaRPr lang="en-US"/>
          </a:p>
          <a:p>
            <a:pPr marL="171450" indent="-171450">
              <a:buFontTx/>
              <a:buChar char="-"/>
            </a:pPr>
            <a:r>
              <a:rPr lang="en-US"/>
              <a:t>OF the k-subsamples a single subsample is retained as the validation data for testing the model and the remaining k-1 subsamples are used as training data</a:t>
            </a:r>
          </a:p>
          <a:p>
            <a:pPr marL="171450" indent="-171450">
              <a:buFontTx/>
              <a:buChar char="-"/>
            </a:pPr>
            <a:endParaRPr lang="en-US"/>
          </a:p>
          <a:p>
            <a:pPr marL="171450" indent="-171450">
              <a:buFontTx/>
              <a:buChar char="-"/>
            </a:pPr>
            <a:r>
              <a:rPr lang="en-US"/>
              <a:t>This cross validation process is then repeated k times with each of the subsamples used exactly once as the validation data</a:t>
            </a:r>
          </a:p>
          <a:p>
            <a:pPr marL="171450" indent="-171450">
              <a:buFontTx/>
              <a:buChar char="-"/>
            </a:pPr>
            <a:endParaRPr lang="en-US"/>
          </a:p>
          <a:p>
            <a:pPr marL="171450" indent="-171450">
              <a:buFontTx/>
              <a:buChar char="-"/>
            </a:pPr>
            <a:r>
              <a:rPr lang="en-US"/>
              <a:t>The k results from the folds can then be averaged and combined to produce a single estimation</a:t>
            </a:r>
          </a:p>
          <a:p>
            <a:pPr marL="171450" indent="-171450">
              <a:buFontTx/>
              <a:buChar char="-"/>
            </a:pPr>
            <a:endParaRPr lang="en-US"/>
          </a:p>
          <a:p>
            <a:pPr marL="171450" indent="-171450">
              <a:buFontTx/>
              <a:buChar char="-"/>
            </a:pPr>
            <a:r>
              <a:rPr lang="en-US"/>
              <a:t>The advantage o doing this, is that all observations are used for both training and validation plus each observation is used for validation exactly once </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B37E5-7B98-4AAD-91DC-D362AE729F3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21099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Cross validation uses 9 blocks to train and 1 to test, this process is repeated 10 times with every block used for testing and therefore building a more robust model. It keeps track of how well the method performed</a:t>
            </a:r>
          </a:p>
          <a:p>
            <a:endParaRPr lang="en-US"/>
          </a:p>
          <a:p>
            <a:endParaRPr lang="en-US"/>
          </a:p>
          <a:p>
            <a:pPr marL="171450" indent="-171450">
              <a:buFontTx/>
              <a:buChar char="-"/>
            </a:pPr>
            <a:r>
              <a:rPr lang="en-US"/>
              <a:t>OF the k-subsamples a single subsample is retained as the validation data for testing the model and the remaining k-1 subsamples are used as training data</a:t>
            </a:r>
          </a:p>
          <a:p>
            <a:pPr marL="171450" indent="-171450">
              <a:buFontTx/>
              <a:buChar char="-"/>
            </a:pPr>
            <a:endParaRPr lang="en-US"/>
          </a:p>
          <a:p>
            <a:pPr marL="171450" indent="-171450">
              <a:buFontTx/>
              <a:buChar char="-"/>
            </a:pPr>
            <a:r>
              <a:rPr lang="en-US"/>
              <a:t>This cross validation process is then repeated k times with each of the subsamples used exactly once as the validation data</a:t>
            </a:r>
          </a:p>
          <a:p>
            <a:pPr marL="171450" indent="-171450">
              <a:buFontTx/>
              <a:buChar char="-"/>
            </a:pPr>
            <a:endParaRPr lang="en-US"/>
          </a:p>
          <a:p>
            <a:pPr marL="171450" indent="-171450">
              <a:buFontTx/>
              <a:buChar char="-"/>
            </a:pPr>
            <a:r>
              <a:rPr lang="en-US"/>
              <a:t>The k results from the folds can then be averaged and combined to produce a single estimation</a:t>
            </a:r>
          </a:p>
          <a:p>
            <a:pPr marL="171450" indent="-171450">
              <a:buFontTx/>
              <a:buChar char="-"/>
            </a:pPr>
            <a:endParaRPr lang="en-US"/>
          </a:p>
          <a:p>
            <a:pPr marL="171450" indent="-171450">
              <a:buFontTx/>
              <a:buChar char="-"/>
            </a:pPr>
            <a:r>
              <a:rPr lang="en-US"/>
              <a:t>The advantage o doing this, is that all observations are used for both training and validation plus each observation is used for validation exactly once </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B37E5-7B98-4AAD-91DC-D362AE729F3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61221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se·ri·a·tim</a:t>
            </a:r>
            <a:r>
              <a:rPr lang="en-US" dirty="0"/>
              <a:t> - taking one subject after another in regular order; point by point.</a:t>
            </a:r>
          </a:p>
          <a:p>
            <a:r>
              <a:rPr lang="en-US" dirty="0"/>
              <a:t>This implies calculation results are produced for each database record explicitly, i.e. </a:t>
            </a:r>
            <a:r>
              <a:rPr lang="en-US"/>
              <a:t>without model compression (data grouping) and before summation. </a:t>
            </a:r>
            <a:endParaRPr lang="en-US" dirty="0"/>
          </a:p>
        </p:txBody>
      </p:sp>
      <p:sp>
        <p:nvSpPr>
          <p:cNvPr id="4" name="Slide Number Placeholder 3"/>
          <p:cNvSpPr>
            <a:spLocks noGrp="1"/>
          </p:cNvSpPr>
          <p:nvPr>
            <p:ph type="sldNum" sz="quarter" idx="5"/>
          </p:nvPr>
        </p:nvSpPr>
        <p:spPr/>
        <p:txBody>
          <a:bodyPr/>
          <a:lstStyle/>
          <a:p>
            <a:fld id="{574B37E5-7B98-4AAD-91DC-D362AE729F34}" type="slidenum">
              <a:rPr lang="en-US" smtClean="0"/>
              <a:t>12</a:t>
            </a:fld>
            <a:endParaRPr lang="en-US"/>
          </a:p>
        </p:txBody>
      </p:sp>
    </p:spTree>
    <p:extLst>
      <p:ext uri="{BB962C8B-B14F-4D97-AF65-F5344CB8AC3E}">
        <p14:creationId xmlns:p14="http://schemas.microsoft.com/office/powerpoint/2010/main" val="1640811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With under-sampling, we randomly select a subset of samples from the class with more instances to match the number of samples coming from each class. The main disadvantage of under-sampling is that we lose potentially relevant information from the left-out samples</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With oversampling, we randomly duplicate samples from the class with fewer instances or we generate additional instances based on the data that we have. we also run the risk of overfitting our model </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B37E5-7B98-4AAD-91DC-D362AE729F3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3698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endParaRPr lang="en-US"/>
          </a:p>
        </p:txBody>
      </p:sp>
      <p:sp>
        <p:nvSpPr>
          <p:cNvPr id="4" name="Slide Number Placeholder 3"/>
          <p:cNvSpPr>
            <a:spLocks noGrp="1"/>
          </p:cNvSpPr>
          <p:nvPr>
            <p:ph type="sldNum" sz="quarter" idx="11"/>
          </p:nvPr>
        </p:nvSpPr>
        <p:spPr/>
        <p:txBody>
          <a:bodyPr/>
          <a:lstStyle/>
          <a:p>
            <a:fld id="{0507AC09-9C9B-4785-BF10-D68F00313425}" type="slidenum">
              <a:rPr lang="en-US" smtClean="0"/>
              <a:pPr/>
              <a:t>‹#›</a:t>
            </a:fld>
            <a:endParaRPr lang="en-US"/>
          </a:p>
        </p:txBody>
      </p:sp>
      <p:sp>
        <p:nvSpPr>
          <p:cNvPr id="6" name="Title 5"/>
          <p:cNvSpPr>
            <a:spLocks noGrp="1"/>
          </p:cNvSpPr>
          <p:nvPr>
            <p:ph type="title" hasCustomPrompt="1"/>
          </p:nvPr>
        </p:nvSpPr>
        <p:spPr>
          <a:xfrm>
            <a:off x="508091" y="377372"/>
            <a:ext cx="10937421" cy="735155"/>
          </a:xfrm>
        </p:spPr>
        <p:txBody>
          <a:bodyPr/>
          <a:lstStyle/>
          <a:p>
            <a:r>
              <a:rPr lang="en-US"/>
              <a:t>Click to edit title</a:t>
            </a:r>
          </a:p>
        </p:txBody>
      </p:sp>
      <p:sp>
        <p:nvSpPr>
          <p:cNvPr id="7" name="Rectangle 6"/>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Content Placeholder 2"/>
          <p:cNvSpPr>
            <a:spLocks noGrp="1"/>
          </p:cNvSpPr>
          <p:nvPr>
            <p:ph idx="1" hasCustomPrompt="1"/>
          </p:nvPr>
        </p:nvSpPr>
        <p:spPr>
          <a:xfrm>
            <a:off x="510780" y="1232179"/>
            <a:ext cx="10929257" cy="4808136"/>
          </a:xfrm>
          <a:prstGeom prst="rect">
            <a:avLst/>
          </a:prstGeom>
        </p:spPr>
        <p:txBody>
          <a:bodyPr/>
          <a:lstStyle>
            <a:lvl1pPr>
              <a:spcBef>
                <a:spcPts val="1200"/>
              </a:spcBef>
              <a:defRPr>
                <a:latin typeface="+mn-lt"/>
                <a:cs typeface="Arial" panose="020B0604020202020204" pitchFamily="34" charset="0"/>
              </a:defRPr>
            </a:lvl1pPr>
            <a:lvl2pPr>
              <a:defRPr>
                <a:solidFill>
                  <a:schemeClr val="tx1"/>
                </a:solidFill>
                <a:latin typeface="+mn-lt"/>
                <a:cs typeface="Arial" panose="020B0604020202020204" pitchFamily="34" charset="0"/>
              </a:defRPr>
            </a:lvl2pPr>
            <a:lvl3pPr>
              <a:defRPr>
                <a:solidFill>
                  <a:schemeClr val="tx1"/>
                </a:solidFill>
                <a:latin typeface="+mn-lt"/>
                <a:cs typeface="Arial" panose="020B0604020202020204" pitchFamily="34" charset="0"/>
              </a:defRPr>
            </a:lvl3pPr>
            <a:lvl4pPr>
              <a:defRPr>
                <a:solidFill>
                  <a:schemeClr val="tx1"/>
                </a:solidFill>
                <a:latin typeface="+mn-lt"/>
                <a:cs typeface="Arial" panose="020B0604020202020204" pitchFamily="34" charset="0"/>
              </a:defRPr>
            </a:lvl4pPr>
            <a:lvl5pPr>
              <a:defRPr>
                <a:solidFill>
                  <a:schemeClr val="tx1"/>
                </a:solidFill>
                <a:latin typeface="+mn-lt"/>
                <a:cs typeface="Arial" panose="020B0604020202020204" pitchFamily="34" charset="0"/>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5989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title</a:t>
            </a:r>
          </a:p>
        </p:txBody>
      </p:sp>
      <p:sp>
        <p:nvSpPr>
          <p:cNvPr id="3" name="Content Placeholder 2"/>
          <p:cNvSpPr>
            <a:spLocks noGrp="1"/>
          </p:cNvSpPr>
          <p:nvPr>
            <p:ph sz="half" idx="1"/>
          </p:nvPr>
        </p:nvSpPr>
        <p:spPr>
          <a:xfrm>
            <a:off x="511042" y="1234829"/>
            <a:ext cx="5384800" cy="4525963"/>
          </a:xfrm>
          <a:prstGeom prst="rect">
            <a:avLst/>
          </a:prstGeom>
        </p:spPr>
        <p:txBody>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099042" y="1234829"/>
            <a:ext cx="5384800" cy="4525963"/>
          </a:xfrm>
          <a:prstGeom prst="rect">
            <a:avLst/>
          </a:prstGeom>
        </p:spPr>
        <p:txBody>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07AC09-9C9B-4785-BF10-D68F00313425}" type="slidenum">
              <a:rPr lang="en-US" smtClean="0"/>
              <a:t>‹#›</a:t>
            </a:fld>
            <a:endParaRPr lang="en-US"/>
          </a:p>
        </p:txBody>
      </p:sp>
      <p:sp>
        <p:nvSpPr>
          <p:cNvPr id="8" name="Rectangle 7"/>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512909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Click to edit title </a:t>
            </a:r>
          </a:p>
        </p:txBody>
      </p:sp>
      <p:sp>
        <p:nvSpPr>
          <p:cNvPr id="3" name="Text Placeholder 2"/>
          <p:cNvSpPr>
            <a:spLocks noGrp="1"/>
          </p:cNvSpPr>
          <p:nvPr>
            <p:ph type="body" idx="1" hasCustomPrompt="1"/>
          </p:nvPr>
        </p:nvSpPr>
        <p:spPr>
          <a:xfrm>
            <a:off x="504821" y="1231844"/>
            <a:ext cx="5386917" cy="328167"/>
          </a:xfrm>
          <a:prstGeom prst="rect">
            <a:avLst/>
          </a:prstGeom>
        </p:spPr>
        <p:txBody>
          <a:bodyPr anchor="t"/>
          <a:lstStyle>
            <a:lvl1pPr marL="0" indent="0" algn="l">
              <a:buNone/>
              <a:defRPr sz="1600" b="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label text</a:t>
            </a:r>
          </a:p>
        </p:txBody>
      </p:sp>
      <p:sp>
        <p:nvSpPr>
          <p:cNvPr id="5" name="Text Placeholder 4"/>
          <p:cNvSpPr>
            <a:spLocks noGrp="1"/>
          </p:cNvSpPr>
          <p:nvPr>
            <p:ph type="body" sz="quarter" idx="3" hasCustomPrompt="1"/>
          </p:nvPr>
        </p:nvSpPr>
        <p:spPr>
          <a:xfrm>
            <a:off x="6293541" y="1231844"/>
            <a:ext cx="5389033" cy="328167"/>
          </a:xfrm>
          <a:prstGeom prst="rect">
            <a:avLst/>
          </a:prstGeom>
        </p:spPr>
        <p:txBody>
          <a:bodyPr anchor="t"/>
          <a:lstStyle>
            <a:lvl1pPr marL="0" indent="0" algn="l">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label text</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07AC09-9C9B-4785-BF10-D68F00313425}" type="slidenum">
              <a:rPr lang="en-US" smtClean="0"/>
              <a:t>‹#›</a:t>
            </a:fld>
            <a:endParaRPr lang="en-US"/>
          </a:p>
        </p:txBody>
      </p:sp>
      <p:sp>
        <p:nvSpPr>
          <p:cNvPr id="13" name="Text Placeholder 2"/>
          <p:cNvSpPr>
            <a:spLocks noGrp="1"/>
          </p:cNvSpPr>
          <p:nvPr>
            <p:ph type="body" idx="13" hasCustomPrompt="1"/>
          </p:nvPr>
        </p:nvSpPr>
        <p:spPr>
          <a:xfrm>
            <a:off x="504821" y="3759384"/>
            <a:ext cx="5386917" cy="328167"/>
          </a:xfrm>
          <a:prstGeom prst="rect">
            <a:avLst/>
          </a:prstGeom>
        </p:spPr>
        <p:txBody>
          <a:bodyPr anchor="t"/>
          <a:lstStyle>
            <a:lvl1pPr marL="0" indent="0" algn="l">
              <a:buNone/>
              <a:defRPr sz="1600" b="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label text</a:t>
            </a:r>
          </a:p>
        </p:txBody>
      </p:sp>
      <p:sp>
        <p:nvSpPr>
          <p:cNvPr id="15" name="Text Placeholder 4"/>
          <p:cNvSpPr>
            <a:spLocks noGrp="1"/>
          </p:cNvSpPr>
          <p:nvPr>
            <p:ph type="body" sz="quarter" idx="15" hasCustomPrompt="1"/>
          </p:nvPr>
        </p:nvSpPr>
        <p:spPr>
          <a:xfrm>
            <a:off x="6293541" y="3759384"/>
            <a:ext cx="5389033" cy="328167"/>
          </a:xfrm>
          <a:prstGeom prst="rect">
            <a:avLst/>
          </a:prstGeom>
        </p:spPr>
        <p:txBody>
          <a:bodyPr anchor="t"/>
          <a:lstStyle>
            <a:lvl1pPr marL="0" indent="0" algn="l">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label text</a:t>
            </a:r>
          </a:p>
        </p:txBody>
      </p:sp>
      <p:sp>
        <p:nvSpPr>
          <p:cNvPr id="20" name="Content Placeholder 19"/>
          <p:cNvSpPr>
            <a:spLocks noGrp="1"/>
          </p:cNvSpPr>
          <p:nvPr>
            <p:ph sz="quarter" idx="17" hasCustomPrompt="1"/>
          </p:nvPr>
        </p:nvSpPr>
        <p:spPr>
          <a:xfrm>
            <a:off x="506854" y="1561562"/>
            <a:ext cx="5376672" cy="2029968"/>
          </a:xfrm>
          <a:prstGeom prst="rect">
            <a:avLst/>
          </a:prstGeom>
        </p:spPr>
        <p:txBody>
          <a:bodyPr/>
          <a:lstStyle>
            <a:lvl1pPr marL="173038" indent="-173038">
              <a:buFont typeface="Arial" panose="020B0604020202020204" pitchFamily="34" charset="0"/>
              <a:buChar char="•"/>
              <a:defRPr sz="1600">
                <a:solidFill>
                  <a:schemeClr val="tx1"/>
                </a:solidFill>
              </a:defRPr>
            </a:lvl1pPr>
            <a:lvl2pPr marL="396875" indent="-163513">
              <a:buFont typeface="Calibri" panose="020F0502020204030204" pitchFamily="34" charset="0"/>
              <a:buChar char="–"/>
              <a:defRPr sz="1400">
                <a:solidFill>
                  <a:schemeClr val="tx1"/>
                </a:solidFill>
              </a:defRPr>
            </a:lvl2pPr>
            <a:lvl3pPr marL="630238" indent="-173038">
              <a:defRPr sz="1200">
                <a:solidFill>
                  <a:schemeClr val="tx1"/>
                </a:solidFill>
              </a:defRPr>
            </a:lvl3pPr>
            <a:lvl4pPr marL="854075" indent="-163513">
              <a:buFont typeface="Arial" panose="020B0604020202020204" pitchFamily="34" charset="0"/>
              <a:buChar char="»"/>
              <a:defRPr sz="1100">
                <a:solidFill>
                  <a:schemeClr val="tx1"/>
                </a:solidFill>
              </a:defRPr>
            </a:lvl4pPr>
            <a:lvl5pPr>
              <a:defRPr sz="1200"/>
            </a:lvl5pPr>
          </a:lstStyle>
          <a:p>
            <a:pPr lvl="0"/>
            <a:r>
              <a:rPr lang="en-US"/>
              <a:t>Click to edit text </a:t>
            </a:r>
          </a:p>
          <a:p>
            <a:pPr lvl="1"/>
            <a:r>
              <a:rPr lang="en-US"/>
              <a:t>Second level</a:t>
            </a:r>
          </a:p>
          <a:p>
            <a:pPr lvl="2"/>
            <a:r>
              <a:rPr lang="en-US"/>
              <a:t>Third level</a:t>
            </a:r>
          </a:p>
          <a:p>
            <a:pPr lvl="3"/>
            <a:r>
              <a:rPr lang="en-US"/>
              <a:t>Fourth level</a:t>
            </a:r>
          </a:p>
        </p:txBody>
      </p:sp>
      <p:sp>
        <p:nvSpPr>
          <p:cNvPr id="21" name="Content Placeholder 19"/>
          <p:cNvSpPr>
            <a:spLocks noGrp="1"/>
          </p:cNvSpPr>
          <p:nvPr>
            <p:ph sz="quarter" idx="18" hasCustomPrompt="1"/>
          </p:nvPr>
        </p:nvSpPr>
        <p:spPr>
          <a:xfrm>
            <a:off x="6290221" y="1561562"/>
            <a:ext cx="5376672" cy="2029968"/>
          </a:xfrm>
          <a:prstGeom prst="rect">
            <a:avLst/>
          </a:prstGeom>
        </p:spPr>
        <p:txBody>
          <a:bodyPr/>
          <a:lstStyle>
            <a:lvl1pPr marL="173038" indent="-173038">
              <a:buFont typeface="Arial" panose="020B0604020202020204" pitchFamily="34" charset="0"/>
              <a:buChar char="•"/>
              <a:defRPr sz="1600">
                <a:solidFill>
                  <a:schemeClr val="tx1"/>
                </a:solidFill>
              </a:defRPr>
            </a:lvl1pPr>
            <a:lvl2pPr marL="396875" indent="-163513">
              <a:buFont typeface="Calibri" panose="020F0502020204030204" pitchFamily="34" charset="0"/>
              <a:buChar char="–"/>
              <a:defRPr sz="1400">
                <a:solidFill>
                  <a:schemeClr val="tx1"/>
                </a:solidFill>
              </a:defRPr>
            </a:lvl2pPr>
            <a:lvl3pPr marL="630238" indent="-173038">
              <a:defRPr sz="1200">
                <a:solidFill>
                  <a:schemeClr val="tx1"/>
                </a:solidFill>
              </a:defRPr>
            </a:lvl3pPr>
            <a:lvl4pPr marL="854075" indent="-163513">
              <a:buFont typeface="Arial" panose="020B0604020202020204" pitchFamily="34" charset="0"/>
              <a:buChar char="»"/>
              <a:defRPr sz="1100">
                <a:solidFill>
                  <a:schemeClr val="tx1"/>
                </a:solidFill>
              </a:defRPr>
            </a:lvl4pPr>
            <a:lvl5pPr>
              <a:defRPr sz="1200"/>
            </a:lvl5pPr>
          </a:lstStyle>
          <a:p>
            <a:pPr lvl="0"/>
            <a:r>
              <a:rPr lang="en-US"/>
              <a:t>Click to edit text </a:t>
            </a:r>
          </a:p>
          <a:p>
            <a:pPr lvl="1"/>
            <a:r>
              <a:rPr lang="en-US"/>
              <a:t>Second level</a:t>
            </a:r>
          </a:p>
          <a:p>
            <a:pPr lvl="2"/>
            <a:r>
              <a:rPr lang="en-US"/>
              <a:t>Third level</a:t>
            </a:r>
          </a:p>
          <a:p>
            <a:pPr lvl="3"/>
            <a:r>
              <a:rPr lang="en-US"/>
              <a:t>Fourth level</a:t>
            </a:r>
          </a:p>
        </p:txBody>
      </p:sp>
      <p:sp>
        <p:nvSpPr>
          <p:cNvPr id="22" name="Content Placeholder 19"/>
          <p:cNvSpPr>
            <a:spLocks noGrp="1"/>
          </p:cNvSpPr>
          <p:nvPr>
            <p:ph sz="quarter" idx="19" hasCustomPrompt="1"/>
          </p:nvPr>
        </p:nvSpPr>
        <p:spPr>
          <a:xfrm>
            <a:off x="506854" y="4097736"/>
            <a:ext cx="5376672" cy="2029968"/>
          </a:xfrm>
          <a:prstGeom prst="rect">
            <a:avLst/>
          </a:prstGeom>
        </p:spPr>
        <p:txBody>
          <a:bodyPr/>
          <a:lstStyle>
            <a:lvl1pPr marL="173038" indent="-173038">
              <a:buFont typeface="Arial" panose="020B0604020202020204" pitchFamily="34" charset="0"/>
              <a:buChar char="•"/>
              <a:defRPr sz="1600">
                <a:solidFill>
                  <a:schemeClr val="tx1"/>
                </a:solidFill>
              </a:defRPr>
            </a:lvl1pPr>
            <a:lvl2pPr marL="396875" indent="-163513">
              <a:buFont typeface="Calibri" panose="020F0502020204030204" pitchFamily="34" charset="0"/>
              <a:buChar char="–"/>
              <a:defRPr sz="1400">
                <a:solidFill>
                  <a:schemeClr val="tx1"/>
                </a:solidFill>
              </a:defRPr>
            </a:lvl2pPr>
            <a:lvl3pPr marL="630238" indent="-173038">
              <a:defRPr sz="1200">
                <a:solidFill>
                  <a:schemeClr val="tx1"/>
                </a:solidFill>
              </a:defRPr>
            </a:lvl3pPr>
            <a:lvl4pPr marL="854075" indent="-163513">
              <a:buFont typeface="Arial" panose="020B0604020202020204" pitchFamily="34" charset="0"/>
              <a:buChar char="»"/>
              <a:defRPr sz="1100">
                <a:solidFill>
                  <a:schemeClr val="tx1"/>
                </a:solidFill>
              </a:defRPr>
            </a:lvl4pPr>
            <a:lvl5pPr>
              <a:defRPr sz="1200"/>
            </a:lvl5pPr>
          </a:lstStyle>
          <a:p>
            <a:pPr lvl="0"/>
            <a:r>
              <a:rPr lang="en-US"/>
              <a:t>Click to edit text </a:t>
            </a:r>
          </a:p>
          <a:p>
            <a:pPr lvl="1"/>
            <a:r>
              <a:rPr lang="en-US"/>
              <a:t>Second level</a:t>
            </a:r>
          </a:p>
          <a:p>
            <a:pPr lvl="2"/>
            <a:r>
              <a:rPr lang="en-US"/>
              <a:t>Third level</a:t>
            </a:r>
          </a:p>
          <a:p>
            <a:pPr lvl="3"/>
            <a:r>
              <a:rPr lang="en-US"/>
              <a:t>Fourth level</a:t>
            </a:r>
          </a:p>
        </p:txBody>
      </p:sp>
      <p:sp>
        <p:nvSpPr>
          <p:cNvPr id="23" name="Content Placeholder 19"/>
          <p:cNvSpPr>
            <a:spLocks noGrp="1"/>
          </p:cNvSpPr>
          <p:nvPr>
            <p:ph sz="quarter" idx="20" hasCustomPrompt="1"/>
          </p:nvPr>
        </p:nvSpPr>
        <p:spPr>
          <a:xfrm>
            <a:off x="6290221" y="4097736"/>
            <a:ext cx="5376672" cy="2029968"/>
          </a:xfrm>
          <a:prstGeom prst="rect">
            <a:avLst/>
          </a:prstGeom>
        </p:spPr>
        <p:txBody>
          <a:bodyPr/>
          <a:lstStyle>
            <a:lvl1pPr marL="173038" indent="-173038">
              <a:buFont typeface="Arial" panose="020B0604020202020204" pitchFamily="34" charset="0"/>
              <a:buChar char="•"/>
              <a:defRPr sz="1600">
                <a:solidFill>
                  <a:schemeClr val="tx1"/>
                </a:solidFill>
              </a:defRPr>
            </a:lvl1pPr>
            <a:lvl2pPr marL="396875" indent="-163513">
              <a:buFont typeface="Calibri" panose="020F0502020204030204" pitchFamily="34" charset="0"/>
              <a:buChar char="–"/>
              <a:defRPr sz="1400">
                <a:solidFill>
                  <a:schemeClr val="tx1"/>
                </a:solidFill>
              </a:defRPr>
            </a:lvl2pPr>
            <a:lvl3pPr marL="630238" indent="-173038">
              <a:defRPr sz="1200">
                <a:solidFill>
                  <a:schemeClr val="tx1"/>
                </a:solidFill>
              </a:defRPr>
            </a:lvl3pPr>
            <a:lvl4pPr marL="854075" indent="-163513">
              <a:buFont typeface="Arial" panose="020B0604020202020204" pitchFamily="34" charset="0"/>
              <a:buChar char="»"/>
              <a:defRPr sz="1100">
                <a:solidFill>
                  <a:schemeClr val="tx1"/>
                </a:solidFill>
              </a:defRPr>
            </a:lvl4pPr>
            <a:lvl5pPr>
              <a:defRPr sz="1200"/>
            </a:lvl5pPr>
          </a:lstStyle>
          <a:p>
            <a:pPr lvl="0"/>
            <a:r>
              <a:rPr lang="en-US"/>
              <a:t>Click to edit text </a:t>
            </a:r>
          </a:p>
          <a:p>
            <a:pPr lvl="1"/>
            <a:r>
              <a:rPr lang="en-US"/>
              <a:t>Second level</a:t>
            </a:r>
          </a:p>
          <a:p>
            <a:pPr lvl="2"/>
            <a:r>
              <a:rPr lang="en-US"/>
              <a:t>Third level</a:t>
            </a:r>
          </a:p>
          <a:p>
            <a:pPr lvl="3"/>
            <a:r>
              <a:rPr lang="en-US"/>
              <a:t>Fourth level</a:t>
            </a:r>
          </a:p>
        </p:txBody>
      </p:sp>
      <p:sp>
        <p:nvSpPr>
          <p:cNvPr id="17" name="Rectangle 16"/>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27" name="Straight Connector 26"/>
          <p:cNvCxnSpPr/>
          <p:nvPr userDrawn="1"/>
        </p:nvCxnSpPr>
        <p:spPr>
          <a:xfrm>
            <a:off x="605922" y="3676308"/>
            <a:ext cx="11058342"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a:off x="6092382" y="1231844"/>
            <a:ext cx="0" cy="489586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939017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title </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07AC09-9C9B-4785-BF10-D68F00313425}" type="slidenum">
              <a:rPr lang="en-US" smtClean="0"/>
              <a:t>‹#›</a:t>
            </a:fld>
            <a:endParaRPr lang="en-US"/>
          </a:p>
        </p:txBody>
      </p:sp>
      <p:sp>
        <p:nvSpPr>
          <p:cNvPr id="7" name="Rectangle 6"/>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045388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07AC09-9C9B-4785-BF10-D68F00313425}" type="slidenum">
              <a:rPr lang="en-US" smtClean="0"/>
              <a:t>‹#›</a:t>
            </a:fld>
            <a:endParaRPr lang="en-US"/>
          </a:p>
        </p:txBody>
      </p:sp>
    </p:spTree>
    <p:extLst>
      <p:ext uri="{BB962C8B-B14F-4D97-AF65-F5344CB8AC3E}">
        <p14:creationId xmlns:p14="http://schemas.microsoft.com/office/powerpoint/2010/main" val="37858532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Content with Pictur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510363" y="6401734"/>
            <a:ext cx="5016707" cy="365125"/>
          </a:xfrm>
        </p:spPr>
        <p:txBody>
          <a:bodyPr/>
          <a:lstStyle/>
          <a:p>
            <a:endParaRPr lang="en-US"/>
          </a:p>
        </p:txBody>
      </p:sp>
      <p:sp>
        <p:nvSpPr>
          <p:cNvPr id="6" name="Title 5"/>
          <p:cNvSpPr>
            <a:spLocks noGrp="1"/>
          </p:cNvSpPr>
          <p:nvPr>
            <p:ph type="title" hasCustomPrompt="1"/>
          </p:nvPr>
        </p:nvSpPr>
        <p:spPr>
          <a:xfrm>
            <a:off x="505567" y="377372"/>
            <a:ext cx="5330563" cy="735155"/>
          </a:xfrm>
        </p:spPr>
        <p:txBody>
          <a:bodyPr/>
          <a:lstStyle/>
          <a:p>
            <a:r>
              <a:rPr lang="en-US"/>
              <a:t>Click to edit title</a:t>
            </a:r>
          </a:p>
        </p:txBody>
      </p:sp>
      <p:sp>
        <p:nvSpPr>
          <p:cNvPr id="9" name="Content Placeholder 2"/>
          <p:cNvSpPr>
            <a:spLocks noGrp="1"/>
          </p:cNvSpPr>
          <p:nvPr>
            <p:ph idx="1" hasCustomPrompt="1"/>
          </p:nvPr>
        </p:nvSpPr>
        <p:spPr>
          <a:xfrm>
            <a:off x="511041" y="1232179"/>
            <a:ext cx="5330563" cy="4808136"/>
          </a:xfrm>
          <a:prstGeom prst="rect">
            <a:avLst/>
          </a:prstGeom>
        </p:spPr>
        <p:txBody>
          <a:bodyPr/>
          <a:lstStyle>
            <a:lvl1pPr>
              <a:spcBef>
                <a:spcPts val="1200"/>
              </a:spcBef>
              <a:buClr>
                <a:schemeClr val="bg2"/>
              </a:buClr>
              <a:defRPr>
                <a:solidFill>
                  <a:schemeClr val="bg2"/>
                </a:solidFill>
                <a:latin typeface="+mn-lt"/>
                <a:cs typeface="Arial" panose="020B0604020202020204" pitchFamily="34" charset="0"/>
              </a:defRPr>
            </a:lvl1pPr>
            <a:lvl2pPr>
              <a:buClr>
                <a:schemeClr val="bg2"/>
              </a:buClr>
              <a:defRPr>
                <a:solidFill>
                  <a:schemeClr val="tx1"/>
                </a:solidFill>
                <a:latin typeface="+mn-lt"/>
                <a:cs typeface="Arial" panose="020B0604020202020204" pitchFamily="34" charset="0"/>
              </a:defRPr>
            </a:lvl2pPr>
            <a:lvl3pPr>
              <a:buClr>
                <a:schemeClr val="bg2"/>
              </a:buClr>
              <a:defRPr>
                <a:solidFill>
                  <a:schemeClr val="tx1"/>
                </a:solidFill>
                <a:latin typeface="+mn-lt"/>
                <a:cs typeface="Arial" panose="020B0604020202020204" pitchFamily="34" charset="0"/>
              </a:defRPr>
            </a:lvl3pPr>
            <a:lvl4pPr>
              <a:buClr>
                <a:schemeClr val="bg2"/>
              </a:buClr>
              <a:defRPr>
                <a:solidFill>
                  <a:schemeClr val="tx1"/>
                </a:solidFill>
                <a:latin typeface="+mn-lt"/>
                <a:cs typeface="Arial" panose="020B0604020202020204" pitchFamily="34" charset="0"/>
              </a:defRPr>
            </a:lvl4pPr>
            <a:lvl5pPr>
              <a:buClr>
                <a:schemeClr val="bg2"/>
              </a:buClr>
              <a:defRPr>
                <a:solidFill>
                  <a:schemeClr val="tx1"/>
                </a:solidFill>
                <a:latin typeface="+mn-lt"/>
                <a:cs typeface="Arial" panose="020B0604020202020204" pitchFamily="34" charset="0"/>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14" name="Picture Placeholder 4"/>
          <p:cNvSpPr>
            <a:spLocks noGrp="1"/>
          </p:cNvSpPr>
          <p:nvPr>
            <p:ph type="pic" sz="quarter" idx="12"/>
          </p:nvPr>
        </p:nvSpPr>
        <p:spPr>
          <a:xfrm>
            <a:off x="6197600" y="0"/>
            <a:ext cx="5994399" cy="6858000"/>
          </a:xfrm>
          <a:prstGeom prst="rect">
            <a:avLst/>
          </a:prstGeom>
        </p:spPr>
        <p:txBody>
          <a:bodyPr/>
          <a:lstStyle>
            <a:lvl1pPr marL="0" indent="0">
              <a:buNone/>
              <a:defRPr/>
            </a:lvl1pPr>
          </a:lstStyle>
          <a:p>
            <a:endParaRPr lang="en-US"/>
          </a:p>
          <a:p>
            <a:endParaRPr lang="en-US"/>
          </a:p>
          <a:p>
            <a:endParaRPr lang="en-US"/>
          </a:p>
          <a:p>
            <a:endParaRPr lang="en-US"/>
          </a:p>
          <a:p>
            <a:endParaRPr lang="en-US"/>
          </a:p>
          <a:p>
            <a:r>
              <a:rPr lang="en-US"/>
              <a:t>Click to Insert Picture0</a:t>
            </a:r>
          </a:p>
        </p:txBody>
      </p:sp>
      <p:sp>
        <p:nvSpPr>
          <p:cNvPr id="4" name="Slide Number Placeholder 3"/>
          <p:cNvSpPr>
            <a:spLocks noGrp="1"/>
          </p:cNvSpPr>
          <p:nvPr>
            <p:ph type="sldNum" sz="quarter" idx="11"/>
          </p:nvPr>
        </p:nvSpPr>
        <p:spPr/>
        <p:txBody>
          <a:bodyPr/>
          <a:lstStyle>
            <a:lvl1pPr>
              <a:defRPr>
                <a:solidFill>
                  <a:schemeClr val="bg1">
                    <a:lumMod val="65000"/>
                  </a:schemeClr>
                </a:solidFill>
              </a:defRPr>
            </a:lvl1pPr>
          </a:lstStyle>
          <a:p>
            <a:fld id="{0507AC09-9C9B-4785-BF10-D68F00313425}" type="slidenum">
              <a:rPr lang="en-US" smtClean="0"/>
              <a:pPr/>
              <a:t>‹#›</a:t>
            </a:fld>
            <a:endParaRPr lang="en-US"/>
          </a:p>
        </p:txBody>
      </p:sp>
      <p:sp>
        <p:nvSpPr>
          <p:cNvPr id="12" name="Rectangle 11"/>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5251845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rotWithShape="1">
          <a:blip r:embed="rId2">
            <a:extLst>
              <a:ext uri="{28A0092B-C50C-407E-A947-70E740481C1C}">
                <a14:useLocalDpi xmlns:a14="http://schemas.microsoft.com/office/drawing/2010/main"/>
              </a:ext>
            </a:extLst>
          </a:blip>
          <a:srcRect b="24917"/>
          <a:stretch/>
        </p:blipFill>
        <p:spPr bwMode="auto">
          <a:xfrm>
            <a:off x="-9168" y="-10972"/>
            <a:ext cx="12216407" cy="5611672"/>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userDrawn="1"/>
        </p:nvSpPr>
        <p:spPr>
          <a:xfrm>
            <a:off x="-9167" y="2261938"/>
            <a:ext cx="12219500" cy="3344351"/>
          </a:xfrm>
          <a:prstGeom prst="rect">
            <a:avLst/>
          </a:prstGeom>
          <a:gradFill flip="none" rotWithShape="1">
            <a:gsLst>
              <a:gs pos="24000">
                <a:srgbClr val="000000">
                  <a:alpha val="64000"/>
                </a:srgbClr>
              </a:gs>
              <a:gs pos="100000">
                <a:srgbClr val="000000">
                  <a:alpha val="0"/>
                </a:srgbClr>
              </a:gs>
            </a:gsLst>
            <a:lin ang="16200000" scaled="0"/>
            <a:tileRect/>
          </a:gra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sp>
        <p:nvSpPr>
          <p:cNvPr id="4" name="Text Placeholder 3"/>
          <p:cNvSpPr>
            <a:spLocks noGrp="1"/>
          </p:cNvSpPr>
          <p:nvPr>
            <p:ph type="body" sz="quarter" idx="12" hasCustomPrompt="1"/>
          </p:nvPr>
        </p:nvSpPr>
        <p:spPr>
          <a:xfrm>
            <a:off x="511843" y="4261238"/>
            <a:ext cx="10938933" cy="1412393"/>
          </a:xfrm>
          <a:prstGeom prst="rect">
            <a:avLst/>
          </a:prstGeom>
        </p:spPr>
        <p:txBody>
          <a:bodyPr/>
          <a:lstStyle>
            <a:lvl1pPr marL="0" marR="0" indent="0" algn="l" defTabSz="914400" rtl="0" eaLnBrk="1" fontAlgn="auto" latinLnBrk="0" hangingPunct="1">
              <a:lnSpc>
                <a:spcPct val="80000"/>
              </a:lnSpc>
              <a:spcBef>
                <a:spcPts val="0"/>
              </a:spcBef>
              <a:spcAft>
                <a:spcPts val="0"/>
              </a:spcAft>
              <a:buClr>
                <a:schemeClr val="tx1"/>
              </a:buClr>
              <a:buSzPct val="85000"/>
              <a:buFont typeface="Arial" panose="020B0604020202020204" pitchFamily="34" charset="0"/>
              <a:buNone/>
              <a:tabLst/>
              <a:defRPr sz="4800" b="1" baseline="0">
                <a:solidFill>
                  <a:schemeClr val="bg1"/>
                </a:solidFill>
              </a:defRPr>
            </a:lvl1pPr>
          </a:lstStyle>
          <a:p>
            <a:pPr lvl="0"/>
            <a:r>
              <a:rPr lang="en-US"/>
              <a:t>Click to edit second title text Click to edit second title text</a:t>
            </a:r>
          </a:p>
        </p:txBody>
      </p:sp>
      <p:sp>
        <p:nvSpPr>
          <p:cNvPr id="2" name="Title 1"/>
          <p:cNvSpPr>
            <a:spLocks noGrp="1"/>
          </p:cNvSpPr>
          <p:nvPr>
            <p:ph type="ctrTitle" hasCustomPrompt="1"/>
          </p:nvPr>
        </p:nvSpPr>
        <p:spPr>
          <a:xfrm>
            <a:off x="516551" y="3239468"/>
            <a:ext cx="10945437" cy="1017775"/>
          </a:xfrm>
          <a:effectLst>
            <a:outerShdw blurRad="50800" dist="38100" dir="8100000" algn="tr" rotWithShape="0">
              <a:prstClr val="black">
                <a:alpha val="40000"/>
              </a:prstClr>
            </a:outerShdw>
          </a:effectLst>
        </p:spPr>
        <p:txBody>
          <a:bodyPr anchor="b"/>
          <a:lstStyle>
            <a:lvl1pPr algn="l">
              <a:defRPr sz="2200" b="0" cap="all" spc="100" baseline="0">
                <a:solidFill>
                  <a:srgbClr val="A3FFFF"/>
                </a:solidFill>
              </a:defRPr>
            </a:lvl1pPr>
          </a:lstStyle>
          <a:p>
            <a:r>
              <a:rPr lang="en-US"/>
              <a:t>Click to edit master title text</a:t>
            </a:r>
          </a:p>
        </p:txBody>
      </p:sp>
      <p:sp>
        <p:nvSpPr>
          <p:cNvPr id="21" name="Content Placeholder 19"/>
          <p:cNvSpPr>
            <a:spLocks noGrp="1"/>
          </p:cNvSpPr>
          <p:nvPr>
            <p:ph sz="quarter" idx="11" hasCustomPrompt="1"/>
          </p:nvPr>
        </p:nvSpPr>
        <p:spPr>
          <a:xfrm>
            <a:off x="520412" y="5719567"/>
            <a:ext cx="8393171" cy="304800"/>
          </a:xfrm>
          <a:prstGeom prst="rect">
            <a:avLst/>
          </a:prstGeom>
        </p:spPr>
        <p:txBody>
          <a:bodyPr/>
          <a:lstStyle>
            <a:lvl1pPr marL="0" indent="0">
              <a:buNone/>
              <a:defRPr sz="2000" i="1">
                <a:solidFill>
                  <a:schemeClr val="tx1"/>
                </a:solidFill>
              </a:defRPr>
            </a:lvl1pPr>
          </a:lstStyle>
          <a:p>
            <a:pPr lvl="0"/>
            <a:r>
              <a:rPr lang="en-US"/>
              <a:t>Click to edit optional text or presenter name</a:t>
            </a:r>
          </a:p>
        </p:txBody>
      </p:sp>
      <p:sp>
        <p:nvSpPr>
          <p:cNvPr id="13" name="Footer Placeholder 4"/>
          <p:cNvSpPr>
            <a:spLocks noGrp="1"/>
          </p:cNvSpPr>
          <p:nvPr>
            <p:ph type="ftr" sz="quarter" idx="3"/>
          </p:nvPr>
        </p:nvSpPr>
        <p:spPr>
          <a:xfrm>
            <a:off x="527428" y="6401734"/>
            <a:ext cx="8742744" cy="365125"/>
          </a:xfrm>
          <a:prstGeom prst="rect">
            <a:avLst/>
          </a:prstGeom>
        </p:spPr>
        <p:txBody>
          <a:bodyPr vert="horz" lIns="91440" tIns="45720" rIns="91440" bIns="45720" rtlCol="0" anchor="b" anchorCtr="0"/>
          <a:lstStyle>
            <a:lvl1pPr algn="l">
              <a:defRPr sz="900">
                <a:solidFill>
                  <a:schemeClr val="bg1">
                    <a:lumMod val="65000"/>
                  </a:schemeClr>
                </a:solidFill>
                <a:latin typeface="+mn-lt"/>
                <a:cs typeface="Arial" panose="020B0604020202020204" pitchFamily="34" charset="0"/>
              </a:defRPr>
            </a:lvl1pPr>
          </a:lstStyle>
          <a:p>
            <a:endParaRPr lang="en-US"/>
          </a:p>
        </p:txBody>
      </p:sp>
      <p:pic>
        <p:nvPicPr>
          <p:cNvPr id="11" name="Picture 2"/>
          <p:cNvPicPr>
            <a:picLocks noChangeAspect="1" noChangeArrowheads="1"/>
          </p:cNvPicPr>
          <p:nvPr userDrawn="1"/>
        </p:nvPicPr>
        <p:blipFill>
          <a:blip r:embed="rId3">
            <a:extLst>
              <a:ext uri="{28A0092B-C50C-407E-A947-70E740481C1C}">
                <a14:useLocalDpi xmlns:a14="http://schemas.microsoft.com/office/drawing/2010/main"/>
              </a:ext>
            </a:extLst>
          </a:blip>
          <a:stretch>
            <a:fillRect/>
          </a:stretch>
        </p:blipFill>
        <p:spPr bwMode="auto">
          <a:xfrm>
            <a:off x="10224655" y="6017058"/>
            <a:ext cx="1358318" cy="6791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861525"/>
      </p:ext>
    </p:extLst>
  </p:cSld>
  <p:clrMapOvr>
    <a:masterClrMapping/>
  </p:clrMapOvr>
  <p:extLst>
    <p:ext uri="{DCECCB84-F9BA-43D5-87BE-67443E8EF086}">
      <p15:sldGuideLst xmlns:p15="http://schemas.microsoft.com/office/powerpoint/2012/main">
        <p15:guide id="1" pos="3840" userDrawn="1">
          <p15:clr>
            <a:srgbClr val="FBAE40"/>
          </p15:clr>
        </p15:guide>
        <p15:guide id="2" pos="475" userDrawn="1">
          <p15:clr>
            <a:srgbClr val="FBAE40"/>
          </p15:clr>
        </p15:guide>
        <p15:guide id="3" pos="7296"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9165" y="-1217"/>
            <a:ext cx="12201168" cy="6863157"/>
          </a:xfrm>
          <a:prstGeom prst="rect">
            <a:avLst/>
          </a:prstGeom>
        </p:spPr>
      </p:pic>
      <p:sp>
        <p:nvSpPr>
          <p:cNvPr id="9" name="Rectangle 8"/>
          <p:cNvSpPr/>
          <p:nvPr userDrawn="1"/>
        </p:nvSpPr>
        <p:spPr>
          <a:xfrm>
            <a:off x="-5977" y="275008"/>
            <a:ext cx="12197977" cy="6588480"/>
          </a:xfrm>
          <a:prstGeom prst="rect">
            <a:avLst/>
          </a:prstGeom>
          <a:gradFill flip="none" rotWithShape="1">
            <a:gsLst>
              <a:gs pos="0">
                <a:srgbClr val="000000">
                  <a:alpha val="84000"/>
                </a:srgbClr>
              </a:gs>
              <a:gs pos="100000">
                <a:srgbClr val="000000">
                  <a:alpha val="0"/>
                </a:srgbClr>
              </a:gs>
            </a:gsLst>
            <a:lin ang="16200000" scaled="0"/>
            <a:tileRect/>
          </a:gra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sp>
        <p:nvSpPr>
          <p:cNvPr id="6" name="Slide Number Placeholder 5"/>
          <p:cNvSpPr>
            <a:spLocks noGrp="1"/>
          </p:cNvSpPr>
          <p:nvPr>
            <p:ph type="sldNum" sz="quarter" idx="12"/>
          </p:nvPr>
        </p:nvSpPr>
        <p:spPr/>
        <p:txBody>
          <a:bodyPr/>
          <a:lstStyle>
            <a:lvl1pPr>
              <a:defRPr>
                <a:solidFill>
                  <a:schemeClr val="tx1">
                    <a:lumMod val="60000"/>
                    <a:lumOff val="40000"/>
                  </a:schemeClr>
                </a:solidFill>
              </a:defRPr>
            </a:lvl1pPr>
          </a:lstStyle>
          <a:p>
            <a:fld id="{0507AC09-9C9B-4785-BF10-D68F00313425}" type="slidenum">
              <a:rPr lang="en-US" smtClean="0"/>
              <a:pPr/>
              <a:t>‹#›</a:t>
            </a:fld>
            <a:endParaRPr lang="en-US"/>
          </a:p>
        </p:txBody>
      </p:sp>
      <p:sp>
        <p:nvSpPr>
          <p:cNvPr id="12" name="Title 11"/>
          <p:cNvSpPr>
            <a:spLocks noGrp="1"/>
          </p:cNvSpPr>
          <p:nvPr>
            <p:ph type="title" hasCustomPrompt="1"/>
          </p:nvPr>
        </p:nvSpPr>
        <p:spPr>
          <a:xfrm>
            <a:off x="510363" y="4293653"/>
            <a:ext cx="7294179" cy="735155"/>
          </a:xfrm>
        </p:spPr>
        <p:txBody>
          <a:bodyPr anchor="t" anchorCtr="0"/>
          <a:lstStyle>
            <a:lvl1pPr>
              <a:defRPr sz="3000" baseline="0">
                <a:solidFill>
                  <a:schemeClr val="bg1"/>
                </a:solidFill>
              </a:defRPr>
            </a:lvl1pPr>
          </a:lstStyle>
          <a:p>
            <a:r>
              <a:rPr lang="en-US"/>
              <a:t>Click to edit Section title style</a:t>
            </a:r>
            <a:br>
              <a:rPr lang="en-US"/>
            </a:br>
            <a:r>
              <a:rPr lang="en-US"/>
              <a:t>Click to edit Section subtitle style</a:t>
            </a:r>
          </a:p>
        </p:txBody>
      </p:sp>
      <p:sp>
        <p:nvSpPr>
          <p:cNvPr id="3" name="Text Placeholder 2"/>
          <p:cNvSpPr>
            <a:spLocks noGrp="1"/>
          </p:cNvSpPr>
          <p:nvPr>
            <p:ph type="body" idx="1" hasCustomPrompt="1"/>
          </p:nvPr>
        </p:nvSpPr>
        <p:spPr>
          <a:xfrm>
            <a:off x="520634" y="5416446"/>
            <a:ext cx="7283909" cy="578749"/>
          </a:xfrm>
          <a:prstGeom prst="rect">
            <a:avLst/>
          </a:prstGeom>
        </p:spPr>
        <p:txBody>
          <a:bodyPr anchor="t"/>
          <a:lstStyle>
            <a:lvl1pPr marL="0" indent="0">
              <a:buNone/>
              <a:defRPr sz="1400" i="1"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optional text or presenter name</a:t>
            </a:r>
          </a:p>
        </p:txBody>
      </p:sp>
      <p:sp>
        <p:nvSpPr>
          <p:cNvPr id="13" name="Footer Placeholder 4"/>
          <p:cNvSpPr>
            <a:spLocks noGrp="1"/>
          </p:cNvSpPr>
          <p:nvPr>
            <p:ph type="ftr" sz="quarter" idx="3"/>
          </p:nvPr>
        </p:nvSpPr>
        <p:spPr>
          <a:xfrm>
            <a:off x="510364" y="6401734"/>
            <a:ext cx="8742744" cy="365125"/>
          </a:xfrm>
          <a:prstGeom prst="rect">
            <a:avLst/>
          </a:prstGeom>
        </p:spPr>
        <p:txBody>
          <a:bodyPr vert="horz" lIns="91440" tIns="45720" rIns="91440" bIns="45720" rtlCol="0" anchor="b" anchorCtr="0"/>
          <a:lstStyle>
            <a:lvl1pPr algn="l">
              <a:defRPr sz="900">
                <a:solidFill>
                  <a:schemeClr val="bg1">
                    <a:lumMod val="65000"/>
                  </a:schemeClr>
                </a:solidFill>
                <a:latin typeface="+mn-lt"/>
                <a:cs typeface="Arial" panose="020B0604020202020204" pitchFamily="34" charset="0"/>
              </a:defRPr>
            </a:lvl1pPr>
          </a:lstStyle>
          <a:p>
            <a:endParaRPr lang="en-US"/>
          </a:p>
        </p:txBody>
      </p:sp>
      <p:pic>
        <p:nvPicPr>
          <p:cNvPr id="10"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10504743" y="6157102"/>
            <a:ext cx="1078230" cy="539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551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 and Key Take-away">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511041" y="1232179"/>
            <a:ext cx="10972800" cy="4148714"/>
          </a:xfrm>
          <a:prstGeom prst="rect">
            <a:avLst/>
          </a:prstGeom>
        </p:spPr>
        <p:txBody>
          <a:bodyPr/>
          <a:lstStyle>
            <a:lvl1pPr>
              <a:spcBef>
                <a:spcPts val="1200"/>
              </a:spcBef>
              <a:defRPr>
                <a:latin typeface="+mn-lt"/>
                <a:cs typeface="Arial" panose="020B0604020202020204" pitchFamily="34" charset="0"/>
              </a:defRPr>
            </a:lvl1pPr>
            <a:lvl2pPr>
              <a:defRPr>
                <a:solidFill>
                  <a:schemeClr val="tx1"/>
                </a:solidFill>
                <a:latin typeface="+mn-lt"/>
                <a:cs typeface="Arial" panose="020B0604020202020204" pitchFamily="34" charset="0"/>
              </a:defRPr>
            </a:lvl2pPr>
            <a:lvl3pPr>
              <a:defRPr>
                <a:solidFill>
                  <a:schemeClr val="tx1"/>
                </a:solidFill>
                <a:latin typeface="+mn-lt"/>
                <a:cs typeface="Arial" panose="020B0604020202020204" pitchFamily="34" charset="0"/>
              </a:defRPr>
            </a:lvl3pPr>
            <a:lvl4pPr>
              <a:defRPr>
                <a:solidFill>
                  <a:schemeClr val="tx1"/>
                </a:solidFill>
                <a:latin typeface="+mn-lt"/>
                <a:cs typeface="Arial" panose="020B0604020202020204" pitchFamily="34" charset="0"/>
              </a:defRPr>
            </a:lvl4pPr>
            <a:lvl5pPr>
              <a:defRPr>
                <a:solidFill>
                  <a:schemeClr val="tx1"/>
                </a:solidFill>
                <a:latin typeface="+mn-lt"/>
                <a:cs typeface="Arial" panose="020B0604020202020204" pitchFamily="34" charset="0"/>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2" name="Footer Placeholder 1"/>
          <p:cNvSpPr>
            <a:spLocks noGrp="1"/>
          </p:cNvSpPr>
          <p:nvPr>
            <p:ph type="ftr" sz="quarter" idx="10"/>
          </p:nvPr>
        </p:nvSpPr>
        <p:spPr/>
        <p:txBody>
          <a:bodyPr/>
          <a:lstStyle/>
          <a:p>
            <a:endParaRPr lang="en-US"/>
          </a:p>
        </p:txBody>
      </p:sp>
      <p:sp>
        <p:nvSpPr>
          <p:cNvPr id="4" name="Slide Number Placeholder 3"/>
          <p:cNvSpPr>
            <a:spLocks noGrp="1"/>
          </p:cNvSpPr>
          <p:nvPr>
            <p:ph type="sldNum" sz="quarter" idx="11"/>
          </p:nvPr>
        </p:nvSpPr>
        <p:spPr/>
        <p:txBody>
          <a:bodyPr/>
          <a:lstStyle/>
          <a:p>
            <a:fld id="{0507AC09-9C9B-4785-BF10-D68F00313425}" type="slidenum">
              <a:rPr lang="en-US" smtClean="0"/>
              <a:pPr/>
              <a:t>‹#›</a:t>
            </a:fld>
            <a:endParaRPr lang="en-US"/>
          </a:p>
        </p:txBody>
      </p:sp>
      <p:sp>
        <p:nvSpPr>
          <p:cNvPr id="6" name="Title 5"/>
          <p:cNvSpPr>
            <a:spLocks noGrp="1"/>
          </p:cNvSpPr>
          <p:nvPr>
            <p:ph type="title" hasCustomPrompt="1"/>
          </p:nvPr>
        </p:nvSpPr>
        <p:spPr/>
        <p:txBody>
          <a:bodyPr/>
          <a:lstStyle/>
          <a:p>
            <a:r>
              <a:rPr lang="en-US"/>
              <a:t>Click to edit title</a:t>
            </a:r>
          </a:p>
        </p:txBody>
      </p:sp>
      <p:sp>
        <p:nvSpPr>
          <p:cNvPr id="8" name="Text Placeholder 7"/>
          <p:cNvSpPr>
            <a:spLocks noGrp="1"/>
          </p:cNvSpPr>
          <p:nvPr>
            <p:ph type="body" sz="quarter" idx="12" hasCustomPrompt="1"/>
          </p:nvPr>
        </p:nvSpPr>
        <p:spPr>
          <a:xfrm>
            <a:off x="609600" y="5676055"/>
            <a:ext cx="10992152" cy="390633"/>
          </a:xfrm>
          <a:prstGeom prst="rect">
            <a:avLst/>
          </a:prstGeom>
          <a:noFill/>
        </p:spPr>
        <p:txBody>
          <a:bodyPr lIns="45720" rIns="45720" anchor="ctr"/>
          <a:lstStyle>
            <a:lvl1pPr marL="0" indent="0" algn="ctr">
              <a:spcBef>
                <a:spcPts val="0"/>
              </a:spcBef>
              <a:spcAft>
                <a:spcPts val="0"/>
              </a:spcAft>
              <a:buNone/>
              <a:defRPr b="1" i="1">
                <a:solidFill>
                  <a:schemeClr val="accent6"/>
                </a:solidFill>
              </a:defRPr>
            </a:lvl1pPr>
          </a:lstStyle>
          <a:p>
            <a:pPr lvl="0"/>
            <a:r>
              <a:rPr lang="en-US"/>
              <a:t>Click to edit Key Take-away text </a:t>
            </a:r>
          </a:p>
        </p:txBody>
      </p:sp>
      <p:sp>
        <p:nvSpPr>
          <p:cNvPr id="11" name="Rectangle 10"/>
          <p:cNvSpPr/>
          <p:nvPr userDrawn="1"/>
        </p:nvSpPr>
        <p:spPr>
          <a:xfrm>
            <a:off x="750278"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t>=</a:t>
            </a:r>
          </a:p>
        </p:txBody>
      </p:sp>
      <p:sp>
        <p:nvSpPr>
          <p:cNvPr id="9" name="Rectangle 8"/>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942966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title</a:t>
            </a:r>
          </a:p>
        </p:txBody>
      </p:sp>
      <p:sp>
        <p:nvSpPr>
          <p:cNvPr id="3" name="Content Placeholder 2"/>
          <p:cNvSpPr>
            <a:spLocks noGrp="1"/>
          </p:cNvSpPr>
          <p:nvPr>
            <p:ph sz="half" idx="1"/>
          </p:nvPr>
        </p:nvSpPr>
        <p:spPr>
          <a:xfrm>
            <a:off x="511042" y="1234829"/>
            <a:ext cx="5384800" cy="4525963"/>
          </a:xfrm>
          <a:prstGeom prst="rect">
            <a:avLst/>
          </a:prstGeom>
        </p:spPr>
        <p:txBody>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099042" y="1234829"/>
            <a:ext cx="5384800" cy="4525963"/>
          </a:xfrm>
          <a:prstGeom prst="rect">
            <a:avLst/>
          </a:prstGeom>
        </p:spPr>
        <p:txBody>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07AC09-9C9B-4785-BF10-D68F00313425}" type="slidenum">
              <a:rPr lang="en-US" smtClean="0"/>
              <a:t>‹#›</a:t>
            </a:fld>
            <a:endParaRPr lang="en-US"/>
          </a:p>
        </p:txBody>
      </p:sp>
      <p:sp>
        <p:nvSpPr>
          <p:cNvPr id="8" name="Rectangle 7"/>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798898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Click to edit title </a:t>
            </a:r>
          </a:p>
        </p:txBody>
      </p:sp>
      <p:sp>
        <p:nvSpPr>
          <p:cNvPr id="3" name="Text Placeholder 2"/>
          <p:cNvSpPr>
            <a:spLocks noGrp="1"/>
          </p:cNvSpPr>
          <p:nvPr>
            <p:ph type="body" idx="1" hasCustomPrompt="1"/>
          </p:nvPr>
        </p:nvSpPr>
        <p:spPr>
          <a:xfrm>
            <a:off x="504821" y="1231844"/>
            <a:ext cx="5386917" cy="328167"/>
          </a:xfrm>
          <a:prstGeom prst="rect">
            <a:avLst/>
          </a:prstGeom>
        </p:spPr>
        <p:txBody>
          <a:bodyPr anchor="t"/>
          <a:lstStyle>
            <a:lvl1pPr marL="0" indent="0" algn="l">
              <a:buNone/>
              <a:defRPr sz="1600" b="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label text</a:t>
            </a:r>
          </a:p>
        </p:txBody>
      </p:sp>
      <p:sp>
        <p:nvSpPr>
          <p:cNvPr id="5" name="Text Placeholder 4"/>
          <p:cNvSpPr>
            <a:spLocks noGrp="1"/>
          </p:cNvSpPr>
          <p:nvPr>
            <p:ph type="body" sz="quarter" idx="3" hasCustomPrompt="1"/>
          </p:nvPr>
        </p:nvSpPr>
        <p:spPr>
          <a:xfrm>
            <a:off x="6293541" y="1231844"/>
            <a:ext cx="5389033" cy="328167"/>
          </a:xfrm>
          <a:prstGeom prst="rect">
            <a:avLst/>
          </a:prstGeom>
        </p:spPr>
        <p:txBody>
          <a:bodyPr anchor="t"/>
          <a:lstStyle>
            <a:lvl1pPr marL="0" indent="0" algn="l">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label text</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07AC09-9C9B-4785-BF10-D68F00313425}" type="slidenum">
              <a:rPr lang="en-US" smtClean="0"/>
              <a:t>‹#›</a:t>
            </a:fld>
            <a:endParaRPr lang="en-US"/>
          </a:p>
        </p:txBody>
      </p:sp>
      <p:sp>
        <p:nvSpPr>
          <p:cNvPr id="13" name="Text Placeholder 2"/>
          <p:cNvSpPr>
            <a:spLocks noGrp="1"/>
          </p:cNvSpPr>
          <p:nvPr>
            <p:ph type="body" idx="13" hasCustomPrompt="1"/>
          </p:nvPr>
        </p:nvSpPr>
        <p:spPr>
          <a:xfrm>
            <a:off x="504821" y="3759384"/>
            <a:ext cx="5386917" cy="328167"/>
          </a:xfrm>
          <a:prstGeom prst="rect">
            <a:avLst/>
          </a:prstGeom>
        </p:spPr>
        <p:txBody>
          <a:bodyPr anchor="t"/>
          <a:lstStyle>
            <a:lvl1pPr marL="0" indent="0" algn="l">
              <a:buNone/>
              <a:defRPr sz="1600" b="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label text</a:t>
            </a:r>
          </a:p>
        </p:txBody>
      </p:sp>
      <p:sp>
        <p:nvSpPr>
          <p:cNvPr id="15" name="Text Placeholder 4"/>
          <p:cNvSpPr>
            <a:spLocks noGrp="1"/>
          </p:cNvSpPr>
          <p:nvPr>
            <p:ph type="body" sz="quarter" idx="15" hasCustomPrompt="1"/>
          </p:nvPr>
        </p:nvSpPr>
        <p:spPr>
          <a:xfrm>
            <a:off x="6293541" y="3759384"/>
            <a:ext cx="5389033" cy="328167"/>
          </a:xfrm>
          <a:prstGeom prst="rect">
            <a:avLst/>
          </a:prstGeom>
        </p:spPr>
        <p:txBody>
          <a:bodyPr anchor="t"/>
          <a:lstStyle>
            <a:lvl1pPr marL="0" indent="0" algn="l">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label text</a:t>
            </a:r>
          </a:p>
        </p:txBody>
      </p:sp>
      <p:sp>
        <p:nvSpPr>
          <p:cNvPr id="20" name="Content Placeholder 19"/>
          <p:cNvSpPr>
            <a:spLocks noGrp="1"/>
          </p:cNvSpPr>
          <p:nvPr>
            <p:ph sz="quarter" idx="17" hasCustomPrompt="1"/>
          </p:nvPr>
        </p:nvSpPr>
        <p:spPr>
          <a:xfrm>
            <a:off x="506854" y="1561562"/>
            <a:ext cx="5376672" cy="2029968"/>
          </a:xfrm>
          <a:prstGeom prst="rect">
            <a:avLst/>
          </a:prstGeom>
        </p:spPr>
        <p:txBody>
          <a:bodyPr/>
          <a:lstStyle>
            <a:lvl1pPr marL="173038" indent="-173038">
              <a:buFont typeface="Arial" panose="020B0604020202020204" pitchFamily="34" charset="0"/>
              <a:buChar char="•"/>
              <a:defRPr sz="1600">
                <a:solidFill>
                  <a:schemeClr val="tx1"/>
                </a:solidFill>
              </a:defRPr>
            </a:lvl1pPr>
            <a:lvl2pPr marL="396875" indent="-163513">
              <a:buFont typeface="Calibri" panose="020F0502020204030204" pitchFamily="34" charset="0"/>
              <a:buChar char="–"/>
              <a:defRPr sz="1400">
                <a:solidFill>
                  <a:schemeClr val="tx1"/>
                </a:solidFill>
              </a:defRPr>
            </a:lvl2pPr>
            <a:lvl3pPr marL="630238" indent="-173038">
              <a:defRPr sz="1200">
                <a:solidFill>
                  <a:schemeClr val="tx1"/>
                </a:solidFill>
              </a:defRPr>
            </a:lvl3pPr>
            <a:lvl4pPr marL="854075" indent="-163513">
              <a:buFont typeface="Arial" panose="020B0604020202020204" pitchFamily="34" charset="0"/>
              <a:buChar char="»"/>
              <a:defRPr sz="1100">
                <a:solidFill>
                  <a:schemeClr val="tx1"/>
                </a:solidFill>
              </a:defRPr>
            </a:lvl4pPr>
            <a:lvl5pPr>
              <a:defRPr sz="1200"/>
            </a:lvl5pPr>
          </a:lstStyle>
          <a:p>
            <a:pPr lvl="0"/>
            <a:r>
              <a:rPr lang="en-US"/>
              <a:t>Click to edit text </a:t>
            </a:r>
          </a:p>
          <a:p>
            <a:pPr lvl="1"/>
            <a:r>
              <a:rPr lang="en-US"/>
              <a:t>Second level</a:t>
            </a:r>
          </a:p>
          <a:p>
            <a:pPr lvl="2"/>
            <a:r>
              <a:rPr lang="en-US"/>
              <a:t>Third level</a:t>
            </a:r>
          </a:p>
          <a:p>
            <a:pPr lvl="3"/>
            <a:r>
              <a:rPr lang="en-US"/>
              <a:t>Fourth level</a:t>
            </a:r>
          </a:p>
        </p:txBody>
      </p:sp>
      <p:sp>
        <p:nvSpPr>
          <p:cNvPr id="21" name="Content Placeholder 19"/>
          <p:cNvSpPr>
            <a:spLocks noGrp="1"/>
          </p:cNvSpPr>
          <p:nvPr>
            <p:ph sz="quarter" idx="18" hasCustomPrompt="1"/>
          </p:nvPr>
        </p:nvSpPr>
        <p:spPr>
          <a:xfrm>
            <a:off x="6290221" y="1561562"/>
            <a:ext cx="5376672" cy="2029968"/>
          </a:xfrm>
          <a:prstGeom prst="rect">
            <a:avLst/>
          </a:prstGeom>
        </p:spPr>
        <p:txBody>
          <a:bodyPr/>
          <a:lstStyle>
            <a:lvl1pPr marL="173038" indent="-173038">
              <a:buFont typeface="Arial" panose="020B0604020202020204" pitchFamily="34" charset="0"/>
              <a:buChar char="•"/>
              <a:defRPr sz="1600">
                <a:solidFill>
                  <a:schemeClr val="tx1"/>
                </a:solidFill>
              </a:defRPr>
            </a:lvl1pPr>
            <a:lvl2pPr marL="396875" indent="-163513">
              <a:buFont typeface="Calibri" panose="020F0502020204030204" pitchFamily="34" charset="0"/>
              <a:buChar char="–"/>
              <a:defRPr sz="1400">
                <a:solidFill>
                  <a:schemeClr val="tx1"/>
                </a:solidFill>
              </a:defRPr>
            </a:lvl2pPr>
            <a:lvl3pPr marL="630238" indent="-173038">
              <a:defRPr sz="1200">
                <a:solidFill>
                  <a:schemeClr val="tx1"/>
                </a:solidFill>
              </a:defRPr>
            </a:lvl3pPr>
            <a:lvl4pPr marL="854075" indent="-163513">
              <a:buFont typeface="Arial" panose="020B0604020202020204" pitchFamily="34" charset="0"/>
              <a:buChar char="»"/>
              <a:defRPr sz="1100">
                <a:solidFill>
                  <a:schemeClr val="tx1"/>
                </a:solidFill>
              </a:defRPr>
            </a:lvl4pPr>
            <a:lvl5pPr>
              <a:defRPr sz="1200"/>
            </a:lvl5pPr>
          </a:lstStyle>
          <a:p>
            <a:pPr lvl="0"/>
            <a:r>
              <a:rPr lang="en-US"/>
              <a:t>Click to edit text </a:t>
            </a:r>
          </a:p>
          <a:p>
            <a:pPr lvl="1"/>
            <a:r>
              <a:rPr lang="en-US"/>
              <a:t>Second level</a:t>
            </a:r>
          </a:p>
          <a:p>
            <a:pPr lvl="2"/>
            <a:r>
              <a:rPr lang="en-US"/>
              <a:t>Third level</a:t>
            </a:r>
          </a:p>
          <a:p>
            <a:pPr lvl="3"/>
            <a:r>
              <a:rPr lang="en-US"/>
              <a:t>Fourth level</a:t>
            </a:r>
          </a:p>
        </p:txBody>
      </p:sp>
      <p:sp>
        <p:nvSpPr>
          <p:cNvPr id="22" name="Content Placeholder 19"/>
          <p:cNvSpPr>
            <a:spLocks noGrp="1"/>
          </p:cNvSpPr>
          <p:nvPr>
            <p:ph sz="quarter" idx="19" hasCustomPrompt="1"/>
          </p:nvPr>
        </p:nvSpPr>
        <p:spPr>
          <a:xfrm>
            <a:off x="506854" y="4097736"/>
            <a:ext cx="5376672" cy="2029968"/>
          </a:xfrm>
          <a:prstGeom prst="rect">
            <a:avLst/>
          </a:prstGeom>
        </p:spPr>
        <p:txBody>
          <a:bodyPr/>
          <a:lstStyle>
            <a:lvl1pPr marL="173038" indent="-173038">
              <a:buFont typeface="Arial" panose="020B0604020202020204" pitchFamily="34" charset="0"/>
              <a:buChar char="•"/>
              <a:defRPr sz="1600">
                <a:solidFill>
                  <a:schemeClr val="tx1"/>
                </a:solidFill>
              </a:defRPr>
            </a:lvl1pPr>
            <a:lvl2pPr marL="396875" indent="-163513">
              <a:buFont typeface="Calibri" panose="020F0502020204030204" pitchFamily="34" charset="0"/>
              <a:buChar char="–"/>
              <a:defRPr sz="1400">
                <a:solidFill>
                  <a:schemeClr val="tx1"/>
                </a:solidFill>
              </a:defRPr>
            </a:lvl2pPr>
            <a:lvl3pPr marL="630238" indent="-173038">
              <a:defRPr sz="1200">
                <a:solidFill>
                  <a:schemeClr val="tx1"/>
                </a:solidFill>
              </a:defRPr>
            </a:lvl3pPr>
            <a:lvl4pPr marL="854075" indent="-163513">
              <a:buFont typeface="Arial" panose="020B0604020202020204" pitchFamily="34" charset="0"/>
              <a:buChar char="»"/>
              <a:defRPr sz="1100">
                <a:solidFill>
                  <a:schemeClr val="tx1"/>
                </a:solidFill>
              </a:defRPr>
            </a:lvl4pPr>
            <a:lvl5pPr>
              <a:defRPr sz="1200"/>
            </a:lvl5pPr>
          </a:lstStyle>
          <a:p>
            <a:pPr lvl="0"/>
            <a:r>
              <a:rPr lang="en-US"/>
              <a:t>Click to edit text </a:t>
            </a:r>
          </a:p>
          <a:p>
            <a:pPr lvl="1"/>
            <a:r>
              <a:rPr lang="en-US"/>
              <a:t>Second level</a:t>
            </a:r>
          </a:p>
          <a:p>
            <a:pPr lvl="2"/>
            <a:r>
              <a:rPr lang="en-US"/>
              <a:t>Third level</a:t>
            </a:r>
          </a:p>
          <a:p>
            <a:pPr lvl="3"/>
            <a:r>
              <a:rPr lang="en-US"/>
              <a:t>Fourth level</a:t>
            </a:r>
          </a:p>
        </p:txBody>
      </p:sp>
      <p:sp>
        <p:nvSpPr>
          <p:cNvPr id="23" name="Content Placeholder 19"/>
          <p:cNvSpPr>
            <a:spLocks noGrp="1"/>
          </p:cNvSpPr>
          <p:nvPr>
            <p:ph sz="quarter" idx="20" hasCustomPrompt="1"/>
          </p:nvPr>
        </p:nvSpPr>
        <p:spPr>
          <a:xfrm>
            <a:off x="6290221" y="4097736"/>
            <a:ext cx="5376672" cy="2029968"/>
          </a:xfrm>
          <a:prstGeom prst="rect">
            <a:avLst/>
          </a:prstGeom>
        </p:spPr>
        <p:txBody>
          <a:bodyPr/>
          <a:lstStyle>
            <a:lvl1pPr marL="173038" indent="-173038">
              <a:buFont typeface="Arial" panose="020B0604020202020204" pitchFamily="34" charset="0"/>
              <a:buChar char="•"/>
              <a:defRPr sz="1600">
                <a:solidFill>
                  <a:schemeClr val="tx1"/>
                </a:solidFill>
              </a:defRPr>
            </a:lvl1pPr>
            <a:lvl2pPr marL="396875" indent="-163513">
              <a:buFont typeface="Calibri" panose="020F0502020204030204" pitchFamily="34" charset="0"/>
              <a:buChar char="–"/>
              <a:defRPr sz="1400">
                <a:solidFill>
                  <a:schemeClr val="tx1"/>
                </a:solidFill>
              </a:defRPr>
            </a:lvl2pPr>
            <a:lvl3pPr marL="630238" indent="-173038">
              <a:defRPr sz="1200">
                <a:solidFill>
                  <a:schemeClr val="tx1"/>
                </a:solidFill>
              </a:defRPr>
            </a:lvl3pPr>
            <a:lvl4pPr marL="854075" indent="-163513">
              <a:buFont typeface="Arial" panose="020B0604020202020204" pitchFamily="34" charset="0"/>
              <a:buChar char="»"/>
              <a:defRPr sz="1100">
                <a:solidFill>
                  <a:schemeClr val="tx1"/>
                </a:solidFill>
              </a:defRPr>
            </a:lvl4pPr>
            <a:lvl5pPr>
              <a:defRPr sz="1200"/>
            </a:lvl5pPr>
          </a:lstStyle>
          <a:p>
            <a:pPr lvl="0"/>
            <a:r>
              <a:rPr lang="en-US"/>
              <a:t>Click to edit text </a:t>
            </a:r>
          </a:p>
          <a:p>
            <a:pPr lvl="1"/>
            <a:r>
              <a:rPr lang="en-US"/>
              <a:t>Second level</a:t>
            </a:r>
          </a:p>
          <a:p>
            <a:pPr lvl="2"/>
            <a:r>
              <a:rPr lang="en-US"/>
              <a:t>Third level</a:t>
            </a:r>
          </a:p>
          <a:p>
            <a:pPr lvl="3"/>
            <a:r>
              <a:rPr lang="en-US"/>
              <a:t>Fourth level</a:t>
            </a:r>
          </a:p>
        </p:txBody>
      </p:sp>
      <p:sp>
        <p:nvSpPr>
          <p:cNvPr id="17" name="Rectangle 16"/>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cxnSp>
        <p:nvCxnSpPr>
          <p:cNvPr id="27" name="Straight Connector 26"/>
          <p:cNvCxnSpPr/>
          <p:nvPr userDrawn="1"/>
        </p:nvCxnSpPr>
        <p:spPr>
          <a:xfrm>
            <a:off x="605922" y="3676308"/>
            <a:ext cx="11058342"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a:off x="6092382" y="1231844"/>
            <a:ext cx="0" cy="489586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2091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title </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07AC09-9C9B-4785-BF10-D68F00313425}" type="slidenum">
              <a:rPr lang="en-US" smtClean="0"/>
              <a:t>‹#›</a:t>
            </a:fld>
            <a:endParaRPr lang="en-US"/>
          </a:p>
        </p:txBody>
      </p:sp>
      <p:sp>
        <p:nvSpPr>
          <p:cNvPr id="7" name="Rectangle 6"/>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148041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07AC09-9C9B-4785-BF10-D68F00313425}" type="slidenum">
              <a:rPr lang="en-US" smtClean="0"/>
              <a:t>‹#›</a:t>
            </a:fld>
            <a:endParaRPr lang="en-US"/>
          </a:p>
        </p:txBody>
      </p:sp>
    </p:spTree>
    <p:extLst>
      <p:ext uri="{BB962C8B-B14F-4D97-AF65-F5344CB8AC3E}">
        <p14:creationId xmlns:p14="http://schemas.microsoft.com/office/powerpoint/2010/main" val="3926459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with Pictur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510363" y="6401734"/>
            <a:ext cx="5016707" cy="365125"/>
          </a:xfrm>
        </p:spPr>
        <p:txBody>
          <a:bodyPr/>
          <a:lstStyle/>
          <a:p>
            <a:endParaRPr lang="en-US"/>
          </a:p>
        </p:txBody>
      </p:sp>
      <p:sp>
        <p:nvSpPr>
          <p:cNvPr id="6" name="Title 5"/>
          <p:cNvSpPr>
            <a:spLocks noGrp="1"/>
          </p:cNvSpPr>
          <p:nvPr>
            <p:ph type="title" hasCustomPrompt="1"/>
          </p:nvPr>
        </p:nvSpPr>
        <p:spPr>
          <a:xfrm>
            <a:off x="505567" y="377372"/>
            <a:ext cx="5330563" cy="735155"/>
          </a:xfrm>
        </p:spPr>
        <p:txBody>
          <a:bodyPr/>
          <a:lstStyle/>
          <a:p>
            <a:r>
              <a:rPr lang="en-US"/>
              <a:t>Click to edit title</a:t>
            </a:r>
          </a:p>
        </p:txBody>
      </p:sp>
      <p:sp>
        <p:nvSpPr>
          <p:cNvPr id="9" name="Content Placeholder 2"/>
          <p:cNvSpPr>
            <a:spLocks noGrp="1"/>
          </p:cNvSpPr>
          <p:nvPr>
            <p:ph idx="1" hasCustomPrompt="1"/>
          </p:nvPr>
        </p:nvSpPr>
        <p:spPr>
          <a:xfrm>
            <a:off x="511041" y="1232179"/>
            <a:ext cx="5330563" cy="4808136"/>
          </a:xfrm>
          <a:prstGeom prst="rect">
            <a:avLst/>
          </a:prstGeom>
        </p:spPr>
        <p:txBody>
          <a:bodyPr/>
          <a:lstStyle>
            <a:lvl1pPr>
              <a:spcBef>
                <a:spcPts val="1200"/>
              </a:spcBef>
              <a:buClr>
                <a:schemeClr val="bg2"/>
              </a:buClr>
              <a:defRPr>
                <a:solidFill>
                  <a:schemeClr val="bg2"/>
                </a:solidFill>
                <a:latin typeface="+mn-lt"/>
                <a:cs typeface="Arial" panose="020B0604020202020204" pitchFamily="34" charset="0"/>
              </a:defRPr>
            </a:lvl1pPr>
            <a:lvl2pPr>
              <a:buClr>
                <a:schemeClr val="bg2"/>
              </a:buClr>
              <a:defRPr>
                <a:solidFill>
                  <a:schemeClr val="tx1"/>
                </a:solidFill>
                <a:latin typeface="+mn-lt"/>
                <a:cs typeface="Arial" panose="020B0604020202020204" pitchFamily="34" charset="0"/>
              </a:defRPr>
            </a:lvl2pPr>
            <a:lvl3pPr>
              <a:buClr>
                <a:schemeClr val="bg2"/>
              </a:buClr>
              <a:defRPr>
                <a:solidFill>
                  <a:schemeClr val="tx1"/>
                </a:solidFill>
                <a:latin typeface="+mn-lt"/>
                <a:cs typeface="Arial" panose="020B0604020202020204" pitchFamily="34" charset="0"/>
              </a:defRPr>
            </a:lvl3pPr>
            <a:lvl4pPr>
              <a:buClr>
                <a:schemeClr val="bg2"/>
              </a:buClr>
              <a:defRPr>
                <a:solidFill>
                  <a:schemeClr val="tx1"/>
                </a:solidFill>
                <a:latin typeface="+mn-lt"/>
                <a:cs typeface="Arial" panose="020B0604020202020204" pitchFamily="34" charset="0"/>
              </a:defRPr>
            </a:lvl4pPr>
            <a:lvl5pPr>
              <a:buClr>
                <a:schemeClr val="bg2"/>
              </a:buClr>
              <a:defRPr>
                <a:solidFill>
                  <a:schemeClr val="tx1"/>
                </a:solidFill>
                <a:latin typeface="+mn-lt"/>
                <a:cs typeface="Arial" panose="020B0604020202020204" pitchFamily="34" charset="0"/>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14" name="Picture Placeholder 4"/>
          <p:cNvSpPr>
            <a:spLocks noGrp="1"/>
          </p:cNvSpPr>
          <p:nvPr>
            <p:ph type="pic" sz="quarter" idx="12"/>
          </p:nvPr>
        </p:nvSpPr>
        <p:spPr>
          <a:xfrm>
            <a:off x="6197600" y="0"/>
            <a:ext cx="5994399" cy="6858000"/>
          </a:xfrm>
          <a:prstGeom prst="rect">
            <a:avLst/>
          </a:prstGeom>
        </p:spPr>
        <p:txBody>
          <a:bodyPr/>
          <a:lstStyle>
            <a:lvl1pPr marL="0" indent="0">
              <a:buNone/>
              <a:defRPr/>
            </a:lvl1pPr>
          </a:lstStyle>
          <a:p>
            <a:endParaRPr lang="en-US"/>
          </a:p>
          <a:p>
            <a:endParaRPr lang="en-US"/>
          </a:p>
          <a:p>
            <a:endParaRPr lang="en-US"/>
          </a:p>
          <a:p>
            <a:endParaRPr lang="en-US"/>
          </a:p>
          <a:p>
            <a:endParaRPr lang="en-US"/>
          </a:p>
          <a:p>
            <a:r>
              <a:rPr lang="en-US"/>
              <a:t>Click to Insert Picture0</a:t>
            </a:r>
          </a:p>
        </p:txBody>
      </p:sp>
      <p:sp>
        <p:nvSpPr>
          <p:cNvPr id="4" name="Slide Number Placeholder 3"/>
          <p:cNvSpPr>
            <a:spLocks noGrp="1"/>
          </p:cNvSpPr>
          <p:nvPr>
            <p:ph type="sldNum" sz="quarter" idx="11"/>
          </p:nvPr>
        </p:nvSpPr>
        <p:spPr/>
        <p:txBody>
          <a:bodyPr/>
          <a:lstStyle>
            <a:lvl1pPr>
              <a:defRPr>
                <a:solidFill>
                  <a:schemeClr val="bg1">
                    <a:lumMod val="65000"/>
                  </a:schemeClr>
                </a:solidFill>
              </a:defRPr>
            </a:lvl1pPr>
          </a:lstStyle>
          <a:p>
            <a:fld id="{0507AC09-9C9B-4785-BF10-D68F00313425}" type="slidenum">
              <a:rPr lang="en-US" smtClean="0"/>
              <a:pPr/>
              <a:t>‹#›</a:t>
            </a:fld>
            <a:endParaRPr lang="en-US"/>
          </a:p>
        </p:txBody>
      </p:sp>
      <p:sp>
        <p:nvSpPr>
          <p:cNvPr id="12" name="Rectangle 11"/>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488242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endParaRPr lang="en-US"/>
          </a:p>
        </p:txBody>
      </p:sp>
      <p:sp>
        <p:nvSpPr>
          <p:cNvPr id="4" name="Slide Number Placeholder 3"/>
          <p:cNvSpPr>
            <a:spLocks noGrp="1"/>
          </p:cNvSpPr>
          <p:nvPr>
            <p:ph type="sldNum" sz="quarter" idx="11"/>
          </p:nvPr>
        </p:nvSpPr>
        <p:spPr/>
        <p:txBody>
          <a:bodyPr/>
          <a:lstStyle/>
          <a:p>
            <a:fld id="{0507AC09-9C9B-4785-BF10-D68F00313425}" type="slidenum">
              <a:rPr lang="en-US" smtClean="0"/>
              <a:pPr/>
              <a:t>‹#›</a:t>
            </a:fld>
            <a:endParaRPr lang="en-US"/>
          </a:p>
        </p:txBody>
      </p:sp>
      <p:sp>
        <p:nvSpPr>
          <p:cNvPr id="6" name="Title 5"/>
          <p:cNvSpPr>
            <a:spLocks noGrp="1"/>
          </p:cNvSpPr>
          <p:nvPr>
            <p:ph type="title" hasCustomPrompt="1"/>
          </p:nvPr>
        </p:nvSpPr>
        <p:spPr>
          <a:xfrm>
            <a:off x="508091" y="377372"/>
            <a:ext cx="10937421" cy="735155"/>
          </a:xfrm>
        </p:spPr>
        <p:txBody>
          <a:bodyPr/>
          <a:lstStyle/>
          <a:p>
            <a:r>
              <a:rPr lang="en-US"/>
              <a:t>Click to edit title</a:t>
            </a:r>
          </a:p>
        </p:txBody>
      </p:sp>
      <p:sp>
        <p:nvSpPr>
          <p:cNvPr id="7" name="Rectangle 6"/>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Content Placeholder 2"/>
          <p:cNvSpPr>
            <a:spLocks noGrp="1"/>
          </p:cNvSpPr>
          <p:nvPr>
            <p:ph idx="1" hasCustomPrompt="1"/>
          </p:nvPr>
        </p:nvSpPr>
        <p:spPr>
          <a:xfrm>
            <a:off x="510780" y="1232179"/>
            <a:ext cx="10929257" cy="4808136"/>
          </a:xfrm>
          <a:prstGeom prst="rect">
            <a:avLst/>
          </a:prstGeom>
        </p:spPr>
        <p:txBody>
          <a:bodyPr/>
          <a:lstStyle>
            <a:lvl1pPr>
              <a:spcBef>
                <a:spcPts val="1200"/>
              </a:spcBef>
              <a:defRPr>
                <a:latin typeface="+mn-lt"/>
                <a:cs typeface="Arial" panose="020B0604020202020204" pitchFamily="34" charset="0"/>
              </a:defRPr>
            </a:lvl1pPr>
            <a:lvl2pPr>
              <a:defRPr>
                <a:solidFill>
                  <a:schemeClr val="tx1"/>
                </a:solidFill>
                <a:latin typeface="+mn-lt"/>
                <a:cs typeface="Arial" panose="020B0604020202020204" pitchFamily="34" charset="0"/>
              </a:defRPr>
            </a:lvl2pPr>
            <a:lvl3pPr>
              <a:defRPr>
                <a:solidFill>
                  <a:schemeClr val="tx1"/>
                </a:solidFill>
                <a:latin typeface="+mn-lt"/>
                <a:cs typeface="Arial" panose="020B0604020202020204" pitchFamily="34" charset="0"/>
              </a:defRPr>
            </a:lvl3pPr>
            <a:lvl4pPr>
              <a:defRPr>
                <a:solidFill>
                  <a:schemeClr val="tx1"/>
                </a:solidFill>
                <a:latin typeface="+mn-lt"/>
                <a:cs typeface="Arial" panose="020B0604020202020204" pitchFamily="34" charset="0"/>
              </a:defRPr>
            </a:lvl4pPr>
            <a:lvl5pPr>
              <a:defRPr>
                <a:solidFill>
                  <a:schemeClr val="tx1"/>
                </a:solidFill>
                <a:latin typeface="+mn-lt"/>
                <a:cs typeface="Arial" panose="020B0604020202020204" pitchFamily="34" charset="0"/>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9552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Key Take-away">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511041" y="1232179"/>
            <a:ext cx="10972800" cy="4148714"/>
          </a:xfrm>
          <a:prstGeom prst="rect">
            <a:avLst/>
          </a:prstGeom>
        </p:spPr>
        <p:txBody>
          <a:bodyPr/>
          <a:lstStyle>
            <a:lvl1pPr>
              <a:spcBef>
                <a:spcPts val="1200"/>
              </a:spcBef>
              <a:defRPr>
                <a:latin typeface="+mn-lt"/>
                <a:cs typeface="Arial" panose="020B0604020202020204" pitchFamily="34" charset="0"/>
              </a:defRPr>
            </a:lvl1pPr>
            <a:lvl2pPr>
              <a:defRPr>
                <a:solidFill>
                  <a:schemeClr val="tx1"/>
                </a:solidFill>
                <a:latin typeface="+mn-lt"/>
                <a:cs typeface="Arial" panose="020B0604020202020204" pitchFamily="34" charset="0"/>
              </a:defRPr>
            </a:lvl2pPr>
            <a:lvl3pPr>
              <a:defRPr>
                <a:solidFill>
                  <a:schemeClr val="tx1"/>
                </a:solidFill>
                <a:latin typeface="+mn-lt"/>
                <a:cs typeface="Arial" panose="020B0604020202020204" pitchFamily="34" charset="0"/>
              </a:defRPr>
            </a:lvl3pPr>
            <a:lvl4pPr>
              <a:defRPr>
                <a:solidFill>
                  <a:schemeClr val="tx1"/>
                </a:solidFill>
                <a:latin typeface="+mn-lt"/>
                <a:cs typeface="Arial" panose="020B0604020202020204" pitchFamily="34" charset="0"/>
              </a:defRPr>
            </a:lvl4pPr>
            <a:lvl5pPr>
              <a:defRPr>
                <a:solidFill>
                  <a:schemeClr val="tx1"/>
                </a:solidFill>
                <a:latin typeface="+mn-lt"/>
                <a:cs typeface="Arial" panose="020B0604020202020204" pitchFamily="34" charset="0"/>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2" name="Footer Placeholder 1"/>
          <p:cNvSpPr>
            <a:spLocks noGrp="1"/>
          </p:cNvSpPr>
          <p:nvPr>
            <p:ph type="ftr" sz="quarter" idx="10"/>
          </p:nvPr>
        </p:nvSpPr>
        <p:spPr/>
        <p:txBody>
          <a:bodyPr/>
          <a:lstStyle/>
          <a:p>
            <a:endParaRPr lang="en-US"/>
          </a:p>
        </p:txBody>
      </p:sp>
      <p:sp>
        <p:nvSpPr>
          <p:cNvPr id="4" name="Slide Number Placeholder 3"/>
          <p:cNvSpPr>
            <a:spLocks noGrp="1"/>
          </p:cNvSpPr>
          <p:nvPr>
            <p:ph type="sldNum" sz="quarter" idx="11"/>
          </p:nvPr>
        </p:nvSpPr>
        <p:spPr/>
        <p:txBody>
          <a:bodyPr/>
          <a:lstStyle/>
          <a:p>
            <a:fld id="{0507AC09-9C9B-4785-BF10-D68F00313425}" type="slidenum">
              <a:rPr lang="en-US" smtClean="0"/>
              <a:pPr/>
              <a:t>‹#›</a:t>
            </a:fld>
            <a:endParaRPr lang="en-US"/>
          </a:p>
        </p:txBody>
      </p:sp>
      <p:sp>
        <p:nvSpPr>
          <p:cNvPr id="6" name="Title 5"/>
          <p:cNvSpPr>
            <a:spLocks noGrp="1"/>
          </p:cNvSpPr>
          <p:nvPr>
            <p:ph type="title" hasCustomPrompt="1"/>
          </p:nvPr>
        </p:nvSpPr>
        <p:spPr/>
        <p:txBody>
          <a:bodyPr/>
          <a:lstStyle/>
          <a:p>
            <a:r>
              <a:rPr lang="en-US"/>
              <a:t>Click to edit title</a:t>
            </a:r>
          </a:p>
        </p:txBody>
      </p:sp>
      <p:sp>
        <p:nvSpPr>
          <p:cNvPr id="8" name="Text Placeholder 7"/>
          <p:cNvSpPr>
            <a:spLocks noGrp="1"/>
          </p:cNvSpPr>
          <p:nvPr>
            <p:ph type="body" sz="quarter" idx="12" hasCustomPrompt="1"/>
          </p:nvPr>
        </p:nvSpPr>
        <p:spPr>
          <a:xfrm>
            <a:off x="609600" y="5676055"/>
            <a:ext cx="10992152" cy="390633"/>
          </a:xfrm>
          <a:prstGeom prst="rect">
            <a:avLst/>
          </a:prstGeom>
          <a:noFill/>
        </p:spPr>
        <p:txBody>
          <a:bodyPr lIns="45720" rIns="45720" anchor="ctr"/>
          <a:lstStyle>
            <a:lvl1pPr marL="0" indent="0" algn="ctr">
              <a:spcBef>
                <a:spcPts val="0"/>
              </a:spcBef>
              <a:spcAft>
                <a:spcPts val="0"/>
              </a:spcAft>
              <a:buNone/>
              <a:defRPr b="1" i="1">
                <a:solidFill>
                  <a:schemeClr val="accent6"/>
                </a:solidFill>
              </a:defRPr>
            </a:lvl1pPr>
          </a:lstStyle>
          <a:p>
            <a:pPr lvl="0"/>
            <a:r>
              <a:rPr lang="en-US"/>
              <a:t>Click to edit Key Take-away text </a:t>
            </a:r>
          </a:p>
        </p:txBody>
      </p:sp>
      <p:sp>
        <p:nvSpPr>
          <p:cNvPr id="11" name="Rectangle 10"/>
          <p:cNvSpPr/>
          <p:nvPr userDrawn="1"/>
        </p:nvSpPr>
        <p:spPr>
          <a:xfrm>
            <a:off x="750278"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t>=</a:t>
            </a:r>
          </a:p>
        </p:txBody>
      </p:sp>
      <p:sp>
        <p:nvSpPr>
          <p:cNvPr id="9" name="Rectangle 8"/>
          <p:cNvSpPr/>
          <p:nvPr userDrawn="1"/>
        </p:nvSpPr>
        <p:spPr>
          <a:xfrm>
            <a:off x="607916" y="226881"/>
            <a:ext cx="1369593" cy="1087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58477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image" Target="../media/image1.png"/><Relationship Id="rId5" Type="http://schemas.openxmlformats.org/officeDocument/2006/relationships/slideLayout" Target="../slideLayouts/slideLayout12.xml"/><Relationship Id="rId10" Type="http://schemas.openxmlformats.org/officeDocument/2006/relationships/theme" Target="../theme/theme2.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5567" y="377372"/>
            <a:ext cx="10972800" cy="735155"/>
          </a:xfrm>
          <a:prstGeom prst="rect">
            <a:avLst/>
          </a:prstGeom>
        </p:spPr>
        <p:txBody>
          <a:bodyPr vert="horz" lIns="91440" tIns="45720" rIns="91440" bIns="45720" rtlCol="0" anchor="t" anchorCtr="0">
            <a:noAutofit/>
          </a:bodyPr>
          <a:lstStyle/>
          <a:p>
            <a:r>
              <a:rPr lang="en-US"/>
              <a:t>Click to edit title</a:t>
            </a:r>
          </a:p>
        </p:txBody>
      </p:sp>
      <p:sp>
        <p:nvSpPr>
          <p:cNvPr id="5" name="Footer Placeholder 4"/>
          <p:cNvSpPr>
            <a:spLocks noGrp="1"/>
          </p:cNvSpPr>
          <p:nvPr>
            <p:ph type="ftr" sz="quarter" idx="3"/>
          </p:nvPr>
        </p:nvSpPr>
        <p:spPr>
          <a:xfrm>
            <a:off x="510364" y="6401734"/>
            <a:ext cx="8742744" cy="365125"/>
          </a:xfrm>
          <a:prstGeom prst="rect">
            <a:avLst/>
          </a:prstGeom>
        </p:spPr>
        <p:txBody>
          <a:bodyPr vert="horz" lIns="91440" tIns="45720" rIns="91440" bIns="45720" rtlCol="0" anchor="b" anchorCtr="0"/>
          <a:lstStyle>
            <a:lvl1pPr algn="l">
              <a:defRPr sz="900">
                <a:solidFill>
                  <a:schemeClr val="bg1">
                    <a:lumMod val="65000"/>
                  </a:schemeClr>
                </a:solidFill>
                <a:latin typeface="+mn-lt"/>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11679417" y="6474660"/>
            <a:ext cx="502651" cy="365125"/>
          </a:xfrm>
          <a:prstGeom prst="rect">
            <a:avLst/>
          </a:prstGeom>
        </p:spPr>
        <p:txBody>
          <a:bodyPr vert="horz" lIns="91440" tIns="45720" rIns="91440" bIns="45720" rtlCol="0" anchor="ctr"/>
          <a:lstStyle>
            <a:lvl1pPr algn="ctr">
              <a:defRPr sz="900">
                <a:solidFill>
                  <a:schemeClr val="bg1">
                    <a:lumMod val="65000"/>
                  </a:schemeClr>
                </a:solidFill>
                <a:latin typeface="+mn-lt"/>
                <a:cs typeface="Arial" panose="020B0604020202020204" pitchFamily="34" charset="0"/>
              </a:defRPr>
            </a:lvl1pPr>
          </a:lstStyle>
          <a:p>
            <a:fld id="{0507AC09-9C9B-4785-BF10-D68F00313425}" type="slidenum">
              <a:rPr lang="en-US" smtClean="0"/>
              <a:pPr/>
              <a:t>‹#›</a:t>
            </a:fld>
            <a:endParaRPr lang="en-US"/>
          </a:p>
        </p:txBody>
      </p:sp>
      <p:pic>
        <p:nvPicPr>
          <p:cNvPr id="7" name="Picture 2"/>
          <p:cNvPicPr>
            <a:picLocks noChangeAspect="1" noChangeArrowheads="1"/>
          </p:cNvPicPr>
          <p:nvPr userDrawn="1"/>
        </p:nvPicPr>
        <p:blipFill>
          <a:blip r:embed="rId9">
            <a:extLst>
              <a:ext uri="{28A0092B-C50C-407E-A947-70E740481C1C}">
                <a14:useLocalDpi xmlns:a14="http://schemas.microsoft.com/office/drawing/2010/main"/>
              </a:ext>
            </a:extLst>
          </a:blip>
          <a:stretch>
            <a:fillRect/>
          </a:stretch>
        </p:blipFill>
        <p:spPr bwMode="auto">
          <a:xfrm>
            <a:off x="10504743" y="6161240"/>
            <a:ext cx="1078230" cy="539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72805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Kozuka Gothic Pro H" pitchFamily="34" charset="-128"/>
          <a:cs typeface="Arial" panose="020B0604020202020204" pitchFamily="34" charset="0"/>
        </a:defRPr>
      </a:lvl1pPr>
    </p:titleStyle>
    <p:bodyStyle>
      <a:lvl1pPr marL="173038" indent="-173038" algn="l" defTabSz="914400" rtl="0" eaLnBrk="1" latinLnBrk="0" hangingPunct="1">
        <a:lnSpc>
          <a:spcPct val="95000"/>
        </a:lnSpc>
        <a:spcBef>
          <a:spcPts val="1000"/>
        </a:spcBef>
        <a:spcAft>
          <a:spcPts val="200"/>
        </a:spcAft>
        <a:buClr>
          <a:schemeClr val="bg2"/>
        </a:buClr>
        <a:buSzPct val="85000"/>
        <a:buFont typeface="Arial" panose="020B0604020202020204" pitchFamily="34" charset="0"/>
        <a:buChar char="•"/>
        <a:defRPr sz="1800" kern="1200">
          <a:solidFill>
            <a:schemeClr val="bg2"/>
          </a:solidFill>
          <a:latin typeface="+mn-lt"/>
          <a:ea typeface="+mn-ea"/>
          <a:cs typeface="Arial" panose="020B0604020202020204" pitchFamily="34" charset="0"/>
        </a:defRPr>
      </a:lvl1pPr>
      <a:lvl2pPr marL="396875" indent="-163513" algn="l" defTabSz="914400" rtl="0" eaLnBrk="1" latinLnBrk="0" hangingPunct="1">
        <a:lnSpc>
          <a:spcPct val="100000"/>
        </a:lnSpc>
        <a:spcBef>
          <a:spcPts val="0"/>
        </a:spcBef>
        <a:spcAft>
          <a:spcPts val="400"/>
        </a:spcAft>
        <a:buClr>
          <a:schemeClr val="bg2"/>
        </a:buClr>
        <a:buSzPct val="85000"/>
        <a:buFont typeface="Calibri" panose="020F0502020204030204" pitchFamily="34" charset="0"/>
        <a:buChar char="–"/>
        <a:defRPr sz="1600" kern="1200">
          <a:solidFill>
            <a:schemeClr val="tx1"/>
          </a:solidFill>
          <a:latin typeface="+mn-lt"/>
          <a:ea typeface="+mn-ea"/>
          <a:cs typeface="Arial" panose="020B0604020202020204" pitchFamily="34" charset="0"/>
        </a:defRPr>
      </a:lvl2pPr>
      <a:lvl3pPr marL="630238" indent="-173038" algn="l" defTabSz="914400" rtl="0" eaLnBrk="1" latinLnBrk="0" hangingPunct="1">
        <a:lnSpc>
          <a:spcPct val="100000"/>
        </a:lnSpc>
        <a:spcBef>
          <a:spcPts val="0"/>
        </a:spcBef>
        <a:spcAft>
          <a:spcPts val="400"/>
        </a:spcAft>
        <a:buClr>
          <a:schemeClr val="bg2"/>
        </a:buClr>
        <a:buSzPct val="85000"/>
        <a:buFont typeface="Wingdings" panose="05000000000000000000" pitchFamily="2" charset="2"/>
        <a:buChar char="§"/>
        <a:defRPr sz="1400" kern="1200">
          <a:solidFill>
            <a:schemeClr val="tx1"/>
          </a:solidFill>
          <a:latin typeface="+mn-lt"/>
          <a:ea typeface="+mn-ea"/>
          <a:cs typeface="Arial" panose="020B0604020202020204" pitchFamily="34" charset="0"/>
        </a:defRPr>
      </a:lvl3pPr>
      <a:lvl4pPr marL="854075" indent="-163513" algn="l" defTabSz="914400" rtl="0" eaLnBrk="1" latinLnBrk="0" hangingPunct="1">
        <a:lnSpc>
          <a:spcPct val="100000"/>
        </a:lnSpc>
        <a:spcBef>
          <a:spcPts val="0"/>
        </a:spcBef>
        <a:spcAft>
          <a:spcPts val="400"/>
        </a:spcAft>
        <a:buClr>
          <a:schemeClr val="bg2"/>
        </a:buClr>
        <a:buSzPct val="85000"/>
        <a:buFont typeface="Arial" panose="020B0604020202020204" pitchFamily="34" charset="0"/>
        <a:buChar char="–"/>
        <a:defRPr sz="1200" kern="1200">
          <a:solidFill>
            <a:schemeClr val="tx1"/>
          </a:solidFill>
          <a:latin typeface="+mn-lt"/>
          <a:ea typeface="+mn-ea"/>
          <a:cs typeface="Arial" panose="020B0604020202020204" pitchFamily="34" charset="0"/>
        </a:defRPr>
      </a:lvl4pPr>
      <a:lvl5pPr marL="1087438" indent="-173038" algn="l" defTabSz="914400" rtl="0" eaLnBrk="1" latinLnBrk="0" hangingPunct="1">
        <a:lnSpc>
          <a:spcPct val="100000"/>
        </a:lnSpc>
        <a:spcBef>
          <a:spcPts val="0"/>
        </a:spcBef>
        <a:spcAft>
          <a:spcPts val="400"/>
        </a:spcAft>
        <a:buClr>
          <a:schemeClr val="bg2"/>
        </a:buClr>
        <a:buFont typeface="Arial" panose="020B0604020202020204" pitchFamily="34" charset="0"/>
        <a:buChar char="»"/>
        <a:defRPr sz="1200" kern="1200">
          <a:solidFill>
            <a:schemeClr val="tx1"/>
          </a:solidFill>
          <a:latin typeface="+mn-lt"/>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3840">
          <p15:clr>
            <a:srgbClr val="F26B43"/>
          </p15:clr>
        </p15:guide>
        <p15:guide id="4" pos="7301">
          <p15:clr>
            <a:srgbClr val="F26B43"/>
          </p15:clr>
        </p15:guide>
        <p15:guide id="5" orient="horz" pos="775">
          <p15:clr>
            <a:srgbClr val="F26B43"/>
          </p15:clr>
        </p15:guide>
        <p15:guide id="8" orient="horz" pos="4217">
          <p15:clr>
            <a:srgbClr val="F26B43"/>
          </p15:clr>
        </p15:guide>
        <p15:guide id="9" pos="38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5567" y="377372"/>
            <a:ext cx="10972800" cy="735155"/>
          </a:xfrm>
          <a:prstGeom prst="rect">
            <a:avLst/>
          </a:prstGeom>
        </p:spPr>
        <p:txBody>
          <a:bodyPr vert="horz" lIns="91440" tIns="45720" rIns="91440" bIns="45720" rtlCol="0" anchor="t" anchorCtr="0">
            <a:noAutofit/>
          </a:bodyPr>
          <a:lstStyle/>
          <a:p>
            <a:r>
              <a:rPr lang="en-US"/>
              <a:t>Click to edit title</a:t>
            </a:r>
          </a:p>
        </p:txBody>
      </p:sp>
      <p:sp>
        <p:nvSpPr>
          <p:cNvPr id="5" name="Footer Placeholder 4"/>
          <p:cNvSpPr>
            <a:spLocks noGrp="1"/>
          </p:cNvSpPr>
          <p:nvPr>
            <p:ph type="ftr" sz="quarter" idx="3"/>
          </p:nvPr>
        </p:nvSpPr>
        <p:spPr>
          <a:xfrm>
            <a:off x="510364" y="6401734"/>
            <a:ext cx="8742744" cy="365125"/>
          </a:xfrm>
          <a:prstGeom prst="rect">
            <a:avLst/>
          </a:prstGeom>
        </p:spPr>
        <p:txBody>
          <a:bodyPr vert="horz" lIns="91440" tIns="45720" rIns="91440" bIns="45720" rtlCol="0" anchor="b" anchorCtr="0"/>
          <a:lstStyle>
            <a:lvl1pPr algn="l">
              <a:defRPr sz="900">
                <a:solidFill>
                  <a:schemeClr val="bg1">
                    <a:lumMod val="65000"/>
                  </a:schemeClr>
                </a:solidFill>
                <a:latin typeface="+mn-lt"/>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11679417" y="6474660"/>
            <a:ext cx="502651" cy="365125"/>
          </a:xfrm>
          <a:prstGeom prst="rect">
            <a:avLst/>
          </a:prstGeom>
        </p:spPr>
        <p:txBody>
          <a:bodyPr vert="horz" lIns="91440" tIns="45720" rIns="91440" bIns="45720" rtlCol="0" anchor="ctr"/>
          <a:lstStyle>
            <a:lvl1pPr algn="ctr">
              <a:defRPr sz="900">
                <a:solidFill>
                  <a:schemeClr val="bg1">
                    <a:lumMod val="65000"/>
                  </a:schemeClr>
                </a:solidFill>
                <a:latin typeface="+mn-lt"/>
                <a:cs typeface="Arial" panose="020B0604020202020204" pitchFamily="34" charset="0"/>
              </a:defRPr>
            </a:lvl1pPr>
          </a:lstStyle>
          <a:p>
            <a:fld id="{0507AC09-9C9B-4785-BF10-D68F00313425}" type="slidenum">
              <a:rPr lang="en-US" smtClean="0"/>
              <a:pPr/>
              <a:t>‹#›</a:t>
            </a:fld>
            <a:endParaRPr lang="en-US"/>
          </a:p>
        </p:txBody>
      </p:sp>
      <p:pic>
        <p:nvPicPr>
          <p:cNvPr id="7" name="Picture 2"/>
          <p:cNvPicPr>
            <a:picLocks noChangeAspect="1" noChangeArrowheads="1"/>
          </p:cNvPicPr>
          <p:nvPr userDrawn="1"/>
        </p:nvPicPr>
        <p:blipFill>
          <a:blip r:embed="rId11">
            <a:extLst>
              <a:ext uri="{28A0092B-C50C-407E-A947-70E740481C1C}">
                <a14:useLocalDpi xmlns:a14="http://schemas.microsoft.com/office/drawing/2010/main"/>
              </a:ext>
            </a:extLst>
          </a:blip>
          <a:stretch>
            <a:fillRect/>
          </a:stretch>
        </p:blipFill>
        <p:spPr bwMode="auto">
          <a:xfrm>
            <a:off x="10504743" y="6161240"/>
            <a:ext cx="1078230" cy="539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6194876"/>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8" r:id="rId8"/>
    <p:sldLayoutId id="2147483679" r:id="rId9"/>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Kozuka Gothic Pro H" pitchFamily="34" charset="-128"/>
          <a:cs typeface="Arial" panose="020B0604020202020204" pitchFamily="34" charset="0"/>
        </a:defRPr>
      </a:lvl1pPr>
    </p:titleStyle>
    <p:bodyStyle>
      <a:lvl1pPr marL="173038" indent="-173038" algn="l" defTabSz="914400" rtl="0" eaLnBrk="1" latinLnBrk="0" hangingPunct="1">
        <a:lnSpc>
          <a:spcPct val="95000"/>
        </a:lnSpc>
        <a:spcBef>
          <a:spcPts val="1000"/>
        </a:spcBef>
        <a:spcAft>
          <a:spcPts val="200"/>
        </a:spcAft>
        <a:buClr>
          <a:schemeClr val="bg2"/>
        </a:buClr>
        <a:buSzPct val="85000"/>
        <a:buFont typeface="Arial" panose="020B0604020202020204" pitchFamily="34" charset="0"/>
        <a:buChar char="•"/>
        <a:defRPr sz="1800" kern="1200">
          <a:solidFill>
            <a:schemeClr val="bg2"/>
          </a:solidFill>
          <a:latin typeface="+mn-lt"/>
          <a:ea typeface="+mn-ea"/>
          <a:cs typeface="Arial" panose="020B0604020202020204" pitchFamily="34" charset="0"/>
        </a:defRPr>
      </a:lvl1pPr>
      <a:lvl2pPr marL="396875" indent="-163513" algn="l" defTabSz="914400" rtl="0" eaLnBrk="1" latinLnBrk="0" hangingPunct="1">
        <a:lnSpc>
          <a:spcPct val="100000"/>
        </a:lnSpc>
        <a:spcBef>
          <a:spcPts val="0"/>
        </a:spcBef>
        <a:spcAft>
          <a:spcPts val="400"/>
        </a:spcAft>
        <a:buClr>
          <a:schemeClr val="bg2"/>
        </a:buClr>
        <a:buSzPct val="85000"/>
        <a:buFont typeface="Calibri" panose="020F0502020204030204" pitchFamily="34" charset="0"/>
        <a:buChar char="–"/>
        <a:defRPr sz="1600" kern="1200">
          <a:solidFill>
            <a:schemeClr val="tx1"/>
          </a:solidFill>
          <a:latin typeface="+mn-lt"/>
          <a:ea typeface="+mn-ea"/>
          <a:cs typeface="Arial" panose="020B0604020202020204" pitchFamily="34" charset="0"/>
        </a:defRPr>
      </a:lvl2pPr>
      <a:lvl3pPr marL="630238" indent="-173038" algn="l" defTabSz="914400" rtl="0" eaLnBrk="1" latinLnBrk="0" hangingPunct="1">
        <a:lnSpc>
          <a:spcPct val="100000"/>
        </a:lnSpc>
        <a:spcBef>
          <a:spcPts val="0"/>
        </a:spcBef>
        <a:spcAft>
          <a:spcPts val="400"/>
        </a:spcAft>
        <a:buClr>
          <a:schemeClr val="bg2"/>
        </a:buClr>
        <a:buSzPct val="85000"/>
        <a:buFont typeface="Wingdings" panose="05000000000000000000" pitchFamily="2" charset="2"/>
        <a:buChar char="§"/>
        <a:defRPr sz="1400" kern="1200">
          <a:solidFill>
            <a:schemeClr val="tx1"/>
          </a:solidFill>
          <a:latin typeface="+mn-lt"/>
          <a:ea typeface="+mn-ea"/>
          <a:cs typeface="Arial" panose="020B0604020202020204" pitchFamily="34" charset="0"/>
        </a:defRPr>
      </a:lvl3pPr>
      <a:lvl4pPr marL="854075" indent="-163513" algn="l" defTabSz="914400" rtl="0" eaLnBrk="1" latinLnBrk="0" hangingPunct="1">
        <a:lnSpc>
          <a:spcPct val="100000"/>
        </a:lnSpc>
        <a:spcBef>
          <a:spcPts val="0"/>
        </a:spcBef>
        <a:spcAft>
          <a:spcPts val="400"/>
        </a:spcAft>
        <a:buClr>
          <a:schemeClr val="bg2"/>
        </a:buClr>
        <a:buSzPct val="85000"/>
        <a:buFont typeface="Arial" panose="020B0604020202020204" pitchFamily="34" charset="0"/>
        <a:buChar char="–"/>
        <a:defRPr sz="1200" kern="1200">
          <a:solidFill>
            <a:schemeClr val="tx1"/>
          </a:solidFill>
          <a:latin typeface="+mn-lt"/>
          <a:ea typeface="+mn-ea"/>
          <a:cs typeface="Arial" panose="020B0604020202020204" pitchFamily="34" charset="0"/>
        </a:defRPr>
      </a:lvl4pPr>
      <a:lvl5pPr marL="1087438" indent="-173038" algn="l" defTabSz="914400" rtl="0" eaLnBrk="1" latinLnBrk="0" hangingPunct="1">
        <a:lnSpc>
          <a:spcPct val="100000"/>
        </a:lnSpc>
        <a:spcBef>
          <a:spcPts val="0"/>
        </a:spcBef>
        <a:spcAft>
          <a:spcPts val="400"/>
        </a:spcAft>
        <a:buClr>
          <a:schemeClr val="bg2"/>
        </a:buClr>
        <a:buFont typeface="Arial" panose="020B0604020202020204" pitchFamily="34" charset="0"/>
        <a:buChar char="»"/>
        <a:defRPr sz="1200" kern="1200">
          <a:solidFill>
            <a:schemeClr val="tx1"/>
          </a:solidFill>
          <a:latin typeface="+mn-lt"/>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3840">
          <p15:clr>
            <a:srgbClr val="F26B43"/>
          </p15:clr>
        </p15:guide>
        <p15:guide id="4" pos="7301">
          <p15:clr>
            <a:srgbClr val="F26B43"/>
          </p15:clr>
        </p15:guide>
        <p15:guide id="5" orient="horz" pos="775">
          <p15:clr>
            <a:srgbClr val="F26B43"/>
          </p15:clr>
        </p15:guide>
        <p15:guide id="8" orient="horz" pos="4217">
          <p15:clr>
            <a:srgbClr val="F26B43"/>
          </p15:clr>
        </p15:guide>
        <p15:guide id="9" pos="38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6.jpg"/></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tiff"/><Relationship Id="rId1" Type="http://schemas.openxmlformats.org/officeDocument/2006/relationships/slideLayout" Target="../slideLayouts/slideLayout10.xml"/><Relationship Id="rId4" Type="http://schemas.openxmlformats.org/officeDocument/2006/relationships/image" Target="../media/image6.jpg"/></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tiff"/><Relationship Id="rId1" Type="http://schemas.openxmlformats.org/officeDocument/2006/relationships/slideLayout" Target="../slideLayouts/slideLayout10.xml"/><Relationship Id="rId5" Type="http://schemas.openxmlformats.org/officeDocument/2006/relationships/image" Target="../media/image6.jp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9.jpe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1.png"/><Relationship Id="rId1" Type="http://schemas.openxmlformats.org/officeDocument/2006/relationships/slideLayout" Target="../slideLayouts/slideLayout8.xml"/><Relationship Id="rId4" Type="http://schemas.openxmlformats.org/officeDocument/2006/relationships/image" Target="../media/image6.jpg"/></Relationships>
</file>

<file path=ppt/slides/_rels/slide39.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png"/><Relationship Id="rId1" Type="http://schemas.openxmlformats.org/officeDocument/2006/relationships/slideLayout" Target="../slideLayouts/slideLayout8.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4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42.png"/><Relationship Id="rId7" Type="http://schemas.openxmlformats.org/officeDocument/2006/relationships/image" Target="../media/image44.png"/><Relationship Id="rId2" Type="http://schemas.openxmlformats.org/officeDocument/2006/relationships/image" Target="../media/image41.png"/><Relationship Id="rId1" Type="http://schemas.openxmlformats.org/officeDocument/2006/relationships/slideLayout" Target="../slideLayouts/slideLayout8.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2"/>
          </p:nvPr>
        </p:nvSpPr>
        <p:spPr>
          <a:xfrm>
            <a:off x="508604" y="4126559"/>
            <a:ext cx="10938933" cy="1412393"/>
          </a:xfrm>
        </p:spPr>
        <p:txBody>
          <a:bodyPr/>
          <a:lstStyle/>
          <a:p>
            <a:r>
              <a:rPr lang="en-US" b="0"/>
              <a:t>UCI MSBA Capstone Project</a:t>
            </a:r>
          </a:p>
        </p:txBody>
      </p:sp>
      <p:sp>
        <p:nvSpPr>
          <p:cNvPr id="2" name="Title 1"/>
          <p:cNvSpPr>
            <a:spLocks noGrp="1"/>
          </p:cNvSpPr>
          <p:nvPr>
            <p:ph type="ctrTitle"/>
          </p:nvPr>
        </p:nvSpPr>
        <p:spPr>
          <a:xfrm>
            <a:off x="502100" y="2928169"/>
            <a:ext cx="10945437" cy="1017775"/>
          </a:xfrm>
        </p:spPr>
        <p:txBody>
          <a:bodyPr/>
          <a:lstStyle/>
          <a:p>
            <a:r>
              <a:rPr lang="en-US" sz="3200"/>
              <a:t>Pacific Life</a:t>
            </a:r>
          </a:p>
        </p:txBody>
      </p:sp>
      <p:sp>
        <p:nvSpPr>
          <p:cNvPr id="14" name="Content Placeholder 13"/>
          <p:cNvSpPr>
            <a:spLocks noGrp="1"/>
          </p:cNvSpPr>
          <p:nvPr>
            <p:ph sz="quarter" idx="11"/>
          </p:nvPr>
        </p:nvSpPr>
        <p:spPr>
          <a:xfrm>
            <a:off x="510960" y="5628465"/>
            <a:ext cx="6976853" cy="481193"/>
          </a:xfrm>
        </p:spPr>
        <p:txBody>
          <a:bodyPr anchor="t"/>
          <a:lstStyle/>
          <a:p>
            <a:pPr algn="ctr">
              <a:lnSpc>
                <a:spcPct val="100000"/>
              </a:lnSpc>
              <a:spcBef>
                <a:spcPts val="0"/>
              </a:spcBef>
              <a:spcAft>
                <a:spcPts val="0"/>
              </a:spcAft>
            </a:pPr>
            <a:r>
              <a:rPr lang="en-US" sz="1800" i="0">
                <a:latin typeface="+mj-lt"/>
                <a:cs typeface="Arial"/>
              </a:rPr>
              <a:t>Daniel Lee, Irene Yang, </a:t>
            </a:r>
            <a:r>
              <a:rPr lang="en-US" sz="1800" i="0">
                <a:latin typeface="+mj-lt"/>
                <a:cs typeface="Calibri"/>
              </a:rPr>
              <a:t>Pablo Barajas, Mason Hansen, Abhinav Kashyap  </a:t>
            </a:r>
            <a:endParaRPr lang="en-US" sz="1800" i="0">
              <a:ea typeface="+mn-lt"/>
              <a:cs typeface="+mn-lt"/>
            </a:endParaRPr>
          </a:p>
        </p:txBody>
      </p:sp>
      <p:pic>
        <p:nvPicPr>
          <p:cNvPr id="1030" name="Picture 6" descr="ãuci logoãçåçæå°çµæ"/>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64880" y="6060556"/>
            <a:ext cx="1485167" cy="63012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close up of a sign&#10;&#10;Description generated with high confidence">
            <a:extLst>
              <a:ext uri="{FF2B5EF4-FFF2-40B4-BE49-F238E27FC236}">
                <a16:creationId xmlns:a16="http://schemas.microsoft.com/office/drawing/2014/main" id="{BDFDFC3D-96B4-46CF-ADC3-7AB8EDB381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25195107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65F27-CBB8-4357-92AB-071FE960922F}"/>
              </a:ext>
            </a:extLst>
          </p:cNvPr>
          <p:cNvSpPr>
            <a:spLocks noGrp="1"/>
          </p:cNvSpPr>
          <p:nvPr>
            <p:ph type="title"/>
          </p:nvPr>
        </p:nvSpPr>
        <p:spPr/>
        <p:txBody>
          <a:bodyPr>
            <a:normAutofit/>
          </a:bodyPr>
          <a:lstStyle/>
          <a:p>
            <a:r>
              <a:rPr lang="en-US"/>
              <a:t>K-Fold Cross-Validation</a:t>
            </a:r>
          </a:p>
        </p:txBody>
      </p:sp>
      <p:sp>
        <p:nvSpPr>
          <p:cNvPr id="4" name="Rectangle 3">
            <a:extLst>
              <a:ext uri="{FF2B5EF4-FFF2-40B4-BE49-F238E27FC236}">
                <a16:creationId xmlns:a16="http://schemas.microsoft.com/office/drawing/2014/main" id="{4AD40562-838F-41B1-82CD-CBFEEBFBA695}"/>
              </a:ext>
            </a:extLst>
          </p:cNvPr>
          <p:cNvSpPr/>
          <p:nvPr/>
        </p:nvSpPr>
        <p:spPr>
          <a:xfrm>
            <a:off x="775945" y="1234494"/>
            <a:ext cx="4090219" cy="404389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Full Data</a:t>
            </a:r>
          </a:p>
        </p:txBody>
      </p:sp>
      <p:sp>
        <p:nvSpPr>
          <p:cNvPr id="5" name="Rectangle 4">
            <a:extLst>
              <a:ext uri="{FF2B5EF4-FFF2-40B4-BE49-F238E27FC236}">
                <a16:creationId xmlns:a16="http://schemas.microsoft.com/office/drawing/2014/main" id="{3209E171-7060-4753-936E-663A0C78AC63}"/>
              </a:ext>
            </a:extLst>
          </p:cNvPr>
          <p:cNvSpPr/>
          <p:nvPr/>
        </p:nvSpPr>
        <p:spPr>
          <a:xfrm>
            <a:off x="6247062" y="1297533"/>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1</a:t>
            </a:r>
          </a:p>
        </p:txBody>
      </p:sp>
      <p:sp>
        <p:nvSpPr>
          <p:cNvPr id="7" name="Rectangle 6">
            <a:extLst>
              <a:ext uri="{FF2B5EF4-FFF2-40B4-BE49-F238E27FC236}">
                <a16:creationId xmlns:a16="http://schemas.microsoft.com/office/drawing/2014/main" id="{21A6F9BA-D955-49ED-B700-FD7DC8ED8068}"/>
              </a:ext>
            </a:extLst>
          </p:cNvPr>
          <p:cNvSpPr/>
          <p:nvPr/>
        </p:nvSpPr>
        <p:spPr>
          <a:xfrm>
            <a:off x="6247062" y="1705572"/>
            <a:ext cx="3913239" cy="408039"/>
          </a:xfrm>
          <a:prstGeom prst="rect">
            <a:avLst/>
          </a:prstGeom>
          <a:solidFill>
            <a:schemeClr val="accent6">
              <a:lumMod val="60000"/>
              <a:lumOff val="4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2</a:t>
            </a:r>
          </a:p>
        </p:txBody>
      </p:sp>
      <p:sp>
        <p:nvSpPr>
          <p:cNvPr id="8" name="Rectangle 7">
            <a:extLst>
              <a:ext uri="{FF2B5EF4-FFF2-40B4-BE49-F238E27FC236}">
                <a16:creationId xmlns:a16="http://schemas.microsoft.com/office/drawing/2014/main" id="{BECF15B9-42D9-4768-B2B8-412DA2627CCB}"/>
              </a:ext>
            </a:extLst>
          </p:cNvPr>
          <p:cNvSpPr/>
          <p:nvPr/>
        </p:nvSpPr>
        <p:spPr>
          <a:xfrm>
            <a:off x="6247052" y="4525378"/>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9</a:t>
            </a:r>
          </a:p>
        </p:txBody>
      </p:sp>
      <p:sp>
        <p:nvSpPr>
          <p:cNvPr id="11" name="Rectangle 10">
            <a:extLst>
              <a:ext uri="{FF2B5EF4-FFF2-40B4-BE49-F238E27FC236}">
                <a16:creationId xmlns:a16="http://schemas.microsoft.com/office/drawing/2014/main" id="{ADF867B6-D09A-4B1F-87AE-D21DB8195144}"/>
              </a:ext>
            </a:extLst>
          </p:cNvPr>
          <p:cNvSpPr/>
          <p:nvPr/>
        </p:nvSpPr>
        <p:spPr>
          <a:xfrm>
            <a:off x="6247062" y="2115556"/>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3</a:t>
            </a:r>
          </a:p>
        </p:txBody>
      </p:sp>
      <p:sp>
        <p:nvSpPr>
          <p:cNvPr id="12" name="Rectangle 11">
            <a:extLst>
              <a:ext uri="{FF2B5EF4-FFF2-40B4-BE49-F238E27FC236}">
                <a16:creationId xmlns:a16="http://schemas.microsoft.com/office/drawing/2014/main" id="{33CF4F2E-08E1-4F58-B426-19C28128BEEA}"/>
              </a:ext>
            </a:extLst>
          </p:cNvPr>
          <p:cNvSpPr/>
          <p:nvPr/>
        </p:nvSpPr>
        <p:spPr>
          <a:xfrm>
            <a:off x="6247053" y="2514020"/>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4</a:t>
            </a:r>
          </a:p>
        </p:txBody>
      </p:sp>
      <p:sp>
        <p:nvSpPr>
          <p:cNvPr id="13" name="Rectangle 12">
            <a:extLst>
              <a:ext uri="{FF2B5EF4-FFF2-40B4-BE49-F238E27FC236}">
                <a16:creationId xmlns:a16="http://schemas.microsoft.com/office/drawing/2014/main" id="{2F580F71-EDA5-4645-AA3C-8E1AFEE714B4}"/>
              </a:ext>
            </a:extLst>
          </p:cNvPr>
          <p:cNvSpPr/>
          <p:nvPr/>
        </p:nvSpPr>
        <p:spPr>
          <a:xfrm>
            <a:off x="6247053" y="2922031"/>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5</a:t>
            </a:r>
          </a:p>
        </p:txBody>
      </p:sp>
      <p:sp>
        <p:nvSpPr>
          <p:cNvPr id="14" name="Rectangle 13">
            <a:extLst>
              <a:ext uri="{FF2B5EF4-FFF2-40B4-BE49-F238E27FC236}">
                <a16:creationId xmlns:a16="http://schemas.microsoft.com/office/drawing/2014/main" id="{189975EF-1EE4-48B0-8FF4-B21C11C71046}"/>
              </a:ext>
            </a:extLst>
          </p:cNvPr>
          <p:cNvSpPr/>
          <p:nvPr/>
        </p:nvSpPr>
        <p:spPr>
          <a:xfrm>
            <a:off x="6247053" y="3330070"/>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6</a:t>
            </a:r>
          </a:p>
        </p:txBody>
      </p:sp>
      <p:sp>
        <p:nvSpPr>
          <p:cNvPr id="15" name="Rectangle 14">
            <a:extLst>
              <a:ext uri="{FF2B5EF4-FFF2-40B4-BE49-F238E27FC236}">
                <a16:creationId xmlns:a16="http://schemas.microsoft.com/office/drawing/2014/main" id="{612C492A-8348-405E-A1A1-A499764C9A29}"/>
              </a:ext>
            </a:extLst>
          </p:cNvPr>
          <p:cNvSpPr/>
          <p:nvPr/>
        </p:nvSpPr>
        <p:spPr>
          <a:xfrm>
            <a:off x="6247053" y="3728506"/>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7</a:t>
            </a:r>
          </a:p>
        </p:txBody>
      </p:sp>
      <p:sp>
        <p:nvSpPr>
          <p:cNvPr id="16" name="Rectangle 15">
            <a:extLst>
              <a:ext uri="{FF2B5EF4-FFF2-40B4-BE49-F238E27FC236}">
                <a16:creationId xmlns:a16="http://schemas.microsoft.com/office/drawing/2014/main" id="{88B79CA0-4B7B-4FF3-ADB9-3742A06F56AE}"/>
              </a:ext>
            </a:extLst>
          </p:cNvPr>
          <p:cNvSpPr/>
          <p:nvPr/>
        </p:nvSpPr>
        <p:spPr>
          <a:xfrm>
            <a:off x="6247053" y="4126942"/>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8</a:t>
            </a:r>
          </a:p>
        </p:txBody>
      </p:sp>
      <p:sp>
        <p:nvSpPr>
          <p:cNvPr id="17" name="Rectangle 16">
            <a:extLst>
              <a:ext uri="{FF2B5EF4-FFF2-40B4-BE49-F238E27FC236}">
                <a16:creationId xmlns:a16="http://schemas.microsoft.com/office/drawing/2014/main" id="{B67BA596-01C2-4CCE-AFF3-B05B28575A91}"/>
              </a:ext>
            </a:extLst>
          </p:cNvPr>
          <p:cNvSpPr/>
          <p:nvPr/>
        </p:nvSpPr>
        <p:spPr>
          <a:xfrm>
            <a:off x="6247052" y="4933389"/>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10</a:t>
            </a:r>
          </a:p>
        </p:txBody>
      </p:sp>
      <p:sp>
        <p:nvSpPr>
          <p:cNvPr id="18" name="Arrow: Right 17">
            <a:extLst>
              <a:ext uri="{FF2B5EF4-FFF2-40B4-BE49-F238E27FC236}">
                <a16:creationId xmlns:a16="http://schemas.microsoft.com/office/drawing/2014/main" id="{2B73248E-01D5-4062-B71B-9D32D083280E}"/>
              </a:ext>
            </a:extLst>
          </p:cNvPr>
          <p:cNvSpPr/>
          <p:nvPr/>
        </p:nvSpPr>
        <p:spPr>
          <a:xfrm>
            <a:off x="5229756" y="2753988"/>
            <a:ext cx="894735" cy="408039"/>
          </a:xfrm>
          <a:prstGeom prst="rightArrow">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pic>
        <p:nvPicPr>
          <p:cNvPr id="20" name="Picture 19" descr="A close up of a sign&#10;&#10;Description generated with high confidence">
            <a:extLst>
              <a:ext uri="{FF2B5EF4-FFF2-40B4-BE49-F238E27FC236}">
                <a16:creationId xmlns:a16="http://schemas.microsoft.com/office/drawing/2014/main" id="{9B7664EB-F9F6-4E35-AA41-C14D27F4FF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48" y="6164876"/>
            <a:ext cx="655997" cy="655997"/>
          </a:xfrm>
          <a:prstGeom prst="rect">
            <a:avLst/>
          </a:prstGeom>
        </p:spPr>
      </p:pic>
      <p:sp>
        <p:nvSpPr>
          <p:cNvPr id="22" name="TextBox 21">
            <a:extLst>
              <a:ext uri="{FF2B5EF4-FFF2-40B4-BE49-F238E27FC236}">
                <a16:creationId xmlns:a16="http://schemas.microsoft.com/office/drawing/2014/main" id="{0FADAC6A-D891-4152-9C94-D6BF366FD077}"/>
              </a:ext>
            </a:extLst>
          </p:cNvPr>
          <p:cNvSpPr txBox="1"/>
          <p:nvPr/>
        </p:nvSpPr>
        <p:spPr>
          <a:xfrm>
            <a:off x="6348549" y="5799909"/>
            <a:ext cx="2638697" cy="369332"/>
          </a:xfrm>
          <a:prstGeom prst="rect">
            <a:avLst/>
          </a:prstGeom>
          <a:solidFill>
            <a:schemeClr val="accent5">
              <a:lumMod val="20000"/>
              <a:lumOff val="80000"/>
            </a:schemeClr>
          </a:solidFill>
          <a:ln>
            <a:solidFill>
              <a:schemeClr val="accent1"/>
            </a:solidFill>
          </a:ln>
        </p:spPr>
        <p:txBody>
          <a:bodyPr wrap="square" rtlCol="0">
            <a:spAutoFit/>
          </a:bodyPr>
          <a:lstStyle/>
          <a:p>
            <a:pPr algn="ctr"/>
            <a:r>
              <a:rPr lang="en-US">
                <a:solidFill>
                  <a:schemeClr val="bg2"/>
                </a:solidFill>
              </a:rPr>
              <a:t>Training</a:t>
            </a:r>
          </a:p>
        </p:txBody>
      </p:sp>
      <p:sp>
        <p:nvSpPr>
          <p:cNvPr id="23" name="TextBox 22">
            <a:extLst>
              <a:ext uri="{FF2B5EF4-FFF2-40B4-BE49-F238E27FC236}">
                <a16:creationId xmlns:a16="http://schemas.microsoft.com/office/drawing/2014/main" id="{20E3F8DA-D14D-44C7-BF3A-0249D692C70B}"/>
              </a:ext>
            </a:extLst>
          </p:cNvPr>
          <p:cNvSpPr txBox="1"/>
          <p:nvPr/>
        </p:nvSpPr>
        <p:spPr>
          <a:xfrm>
            <a:off x="6348548" y="6188722"/>
            <a:ext cx="2638697" cy="369332"/>
          </a:xfrm>
          <a:prstGeom prst="rect">
            <a:avLst/>
          </a:prstGeom>
          <a:solidFill>
            <a:schemeClr val="accent6">
              <a:lumMod val="60000"/>
              <a:lumOff val="40000"/>
            </a:schemeClr>
          </a:solidFill>
          <a:ln>
            <a:solidFill>
              <a:schemeClr val="accent1"/>
            </a:solidFill>
          </a:ln>
        </p:spPr>
        <p:txBody>
          <a:bodyPr wrap="square" rtlCol="0">
            <a:spAutoFit/>
          </a:bodyPr>
          <a:lstStyle/>
          <a:p>
            <a:pPr algn="ctr"/>
            <a:r>
              <a:rPr lang="en-US">
                <a:solidFill>
                  <a:schemeClr val="bg2"/>
                </a:solidFill>
              </a:rPr>
              <a:t>Testing</a:t>
            </a:r>
          </a:p>
        </p:txBody>
      </p:sp>
    </p:spTree>
    <p:extLst>
      <p:ext uri="{BB962C8B-B14F-4D97-AF65-F5344CB8AC3E}">
        <p14:creationId xmlns:p14="http://schemas.microsoft.com/office/powerpoint/2010/main" val="869811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65F27-CBB8-4357-92AB-071FE960922F}"/>
              </a:ext>
            </a:extLst>
          </p:cNvPr>
          <p:cNvSpPr>
            <a:spLocks noGrp="1"/>
          </p:cNvSpPr>
          <p:nvPr>
            <p:ph type="title"/>
          </p:nvPr>
        </p:nvSpPr>
        <p:spPr/>
        <p:txBody>
          <a:bodyPr>
            <a:normAutofit/>
          </a:bodyPr>
          <a:lstStyle/>
          <a:p>
            <a:r>
              <a:rPr lang="en-US"/>
              <a:t>K-Fold Cross-Validation</a:t>
            </a:r>
          </a:p>
        </p:txBody>
      </p:sp>
      <p:sp>
        <p:nvSpPr>
          <p:cNvPr id="4" name="Rectangle 3">
            <a:extLst>
              <a:ext uri="{FF2B5EF4-FFF2-40B4-BE49-F238E27FC236}">
                <a16:creationId xmlns:a16="http://schemas.microsoft.com/office/drawing/2014/main" id="{4AD40562-838F-41B1-82CD-CBFEEBFBA695}"/>
              </a:ext>
            </a:extLst>
          </p:cNvPr>
          <p:cNvSpPr/>
          <p:nvPr/>
        </p:nvSpPr>
        <p:spPr>
          <a:xfrm>
            <a:off x="775945" y="1234494"/>
            <a:ext cx="4090219" cy="404389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Full Data</a:t>
            </a:r>
          </a:p>
        </p:txBody>
      </p:sp>
      <p:sp>
        <p:nvSpPr>
          <p:cNvPr id="5" name="Rectangle 4">
            <a:extLst>
              <a:ext uri="{FF2B5EF4-FFF2-40B4-BE49-F238E27FC236}">
                <a16:creationId xmlns:a16="http://schemas.microsoft.com/office/drawing/2014/main" id="{3209E171-7060-4753-936E-663A0C78AC63}"/>
              </a:ext>
            </a:extLst>
          </p:cNvPr>
          <p:cNvSpPr/>
          <p:nvPr/>
        </p:nvSpPr>
        <p:spPr>
          <a:xfrm>
            <a:off x="6247062" y="1297533"/>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1</a:t>
            </a:r>
          </a:p>
        </p:txBody>
      </p:sp>
      <p:sp>
        <p:nvSpPr>
          <p:cNvPr id="7" name="Rectangle 6">
            <a:extLst>
              <a:ext uri="{FF2B5EF4-FFF2-40B4-BE49-F238E27FC236}">
                <a16:creationId xmlns:a16="http://schemas.microsoft.com/office/drawing/2014/main" id="{21A6F9BA-D955-49ED-B700-FD7DC8ED8068}"/>
              </a:ext>
            </a:extLst>
          </p:cNvPr>
          <p:cNvSpPr/>
          <p:nvPr/>
        </p:nvSpPr>
        <p:spPr>
          <a:xfrm>
            <a:off x="6247062" y="1705572"/>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2</a:t>
            </a:r>
          </a:p>
        </p:txBody>
      </p:sp>
      <p:sp>
        <p:nvSpPr>
          <p:cNvPr id="8" name="Rectangle 7">
            <a:extLst>
              <a:ext uri="{FF2B5EF4-FFF2-40B4-BE49-F238E27FC236}">
                <a16:creationId xmlns:a16="http://schemas.microsoft.com/office/drawing/2014/main" id="{BECF15B9-42D9-4768-B2B8-412DA2627CCB}"/>
              </a:ext>
            </a:extLst>
          </p:cNvPr>
          <p:cNvSpPr/>
          <p:nvPr/>
        </p:nvSpPr>
        <p:spPr>
          <a:xfrm>
            <a:off x="6247052" y="4525378"/>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9</a:t>
            </a:r>
          </a:p>
        </p:txBody>
      </p:sp>
      <p:sp>
        <p:nvSpPr>
          <p:cNvPr id="11" name="Rectangle 10">
            <a:extLst>
              <a:ext uri="{FF2B5EF4-FFF2-40B4-BE49-F238E27FC236}">
                <a16:creationId xmlns:a16="http://schemas.microsoft.com/office/drawing/2014/main" id="{ADF867B6-D09A-4B1F-87AE-D21DB8195144}"/>
              </a:ext>
            </a:extLst>
          </p:cNvPr>
          <p:cNvSpPr/>
          <p:nvPr/>
        </p:nvSpPr>
        <p:spPr>
          <a:xfrm>
            <a:off x="6247062" y="2115556"/>
            <a:ext cx="3913239" cy="408039"/>
          </a:xfrm>
          <a:prstGeom prst="rect">
            <a:avLst/>
          </a:prstGeom>
          <a:solidFill>
            <a:schemeClr val="accent6">
              <a:lumMod val="60000"/>
              <a:lumOff val="4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3</a:t>
            </a:r>
          </a:p>
        </p:txBody>
      </p:sp>
      <p:sp>
        <p:nvSpPr>
          <p:cNvPr id="12" name="Rectangle 11">
            <a:extLst>
              <a:ext uri="{FF2B5EF4-FFF2-40B4-BE49-F238E27FC236}">
                <a16:creationId xmlns:a16="http://schemas.microsoft.com/office/drawing/2014/main" id="{33CF4F2E-08E1-4F58-B426-19C28128BEEA}"/>
              </a:ext>
            </a:extLst>
          </p:cNvPr>
          <p:cNvSpPr/>
          <p:nvPr/>
        </p:nvSpPr>
        <p:spPr>
          <a:xfrm>
            <a:off x="6247053" y="2514020"/>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4</a:t>
            </a:r>
          </a:p>
        </p:txBody>
      </p:sp>
      <p:sp>
        <p:nvSpPr>
          <p:cNvPr id="13" name="Rectangle 12">
            <a:extLst>
              <a:ext uri="{FF2B5EF4-FFF2-40B4-BE49-F238E27FC236}">
                <a16:creationId xmlns:a16="http://schemas.microsoft.com/office/drawing/2014/main" id="{2F580F71-EDA5-4645-AA3C-8E1AFEE714B4}"/>
              </a:ext>
            </a:extLst>
          </p:cNvPr>
          <p:cNvSpPr/>
          <p:nvPr/>
        </p:nvSpPr>
        <p:spPr>
          <a:xfrm>
            <a:off x="6247053" y="2922031"/>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5</a:t>
            </a:r>
          </a:p>
        </p:txBody>
      </p:sp>
      <p:sp>
        <p:nvSpPr>
          <p:cNvPr id="14" name="Rectangle 13">
            <a:extLst>
              <a:ext uri="{FF2B5EF4-FFF2-40B4-BE49-F238E27FC236}">
                <a16:creationId xmlns:a16="http://schemas.microsoft.com/office/drawing/2014/main" id="{189975EF-1EE4-48B0-8FF4-B21C11C71046}"/>
              </a:ext>
            </a:extLst>
          </p:cNvPr>
          <p:cNvSpPr/>
          <p:nvPr/>
        </p:nvSpPr>
        <p:spPr>
          <a:xfrm>
            <a:off x="6247053" y="3330070"/>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6</a:t>
            </a:r>
          </a:p>
        </p:txBody>
      </p:sp>
      <p:sp>
        <p:nvSpPr>
          <p:cNvPr id="15" name="Rectangle 14">
            <a:extLst>
              <a:ext uri="{FF2B5EF4-FFF2-40B4-BE49-F238E27FC236}">
                <a16:creationId xmlns:a16="http://schemas.microsoft.com/office/drawing/2014/main" id="{612C492A-8348-405E-A1A1-A499764C9A29}"/>
              </a:ext>
            </a:extLst>
          </p:cNvPr>
          <p:cNvSpPr/>
          <p:nvPr/>
        </p:nvSpPr>
        <p:spPr>
          <a:xfrm>
            <a:off x="6247053" y="3728506"/>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7</a:t>
            </a:r>
          </a:p>
        </p:txBody>
      </p:sp>
      <p:sp>
        <p:nvSpPr>
          <p:cNvPr id="16" name="Rectangle 15">
            <a:extLst>
              <a:ext uri="{FF2B5EF4-FFF2-40B4-BE49-F238E27FC236}">
                <a16:creationId xmlns:a16="http://schemas.microsoft.com/office/drawing/2014/main" id="{88B79CA0-4B7B-4FF3-ADB9-3742A06F56AE}"/>
              </a:ext>
            </a:extLst>
          </p:cNvPr>
          <p:cNvSpPr/>
          <p:nvPr/>
        </p:nvSpPr>
        <p:spPr>
          <a:xfrm>
            <a:off x="6247053" y="4126942"/>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8</a:t>
            </a:r>
          </a:p>
        </p:txBody>
      </p:sp>
      <p:sp>
        <p:nvSpPr>
          <p:cNvPr id="17" name="Rectangle 16">
            <a:extLst>
              <a:ext uri="{FF2B5EF4-FFF2-40B4-BE49-F238E27FC236}">
                <a16:creationId xmlns:a16="http://schemas.microsoft.com/office/drawing/2014/main" id="{B67BA596-01C2-4CCE-AFF3-B05B28575A91}"/>
              </a:ext>
            </a:extLst>
          </p:cNvPr>
          <p:cNvSpPr/>
          <p:nvPr/>
        </p:nvSpPr>
        <p:spPr>
          <a:xfrm>
            <a:off x="6247052" y="4933389"/>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10</a:t>
            </a:r>
          </a:p>
        </p:txBody>
      </p:sp>
      <p:sp>
        <p:nvSpPr>
          <p:cNvPr id="18" name="Arrow: Right 17">
            <a:extLst>
              <a:ext uri="{FF2B5EF4-FFF2-40B4-BE49-F238E27FC236}">
                <a16:creationId xmlns:a16="http://schemas.microsoft.com/office/drawing/2014/main" id="{2B73248E-01D5-4062-B71B-9D32D083280E}"/>
              </a:ext>
            </a:extLst>
          </p:cNvPr>
          <p:cNvSpPr/>
          <p:nvPr/>
        </p:nvSpPr>
        <p:spPr>
          <a:xfrm>
            <a:off x="5229756" y="2753988"/>
            <a:ext cx="894735" cy="408039"/>
          </a:xfrm>
          <a:prstGeom prst="rightArrow">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pic>
        <p:nvPicPr>
          <p:cNvPr id="20" name="Picture 19" descr="A close up of a sign&#10;&#10;Description generated with high confidence">
            <a:extLst>
              <a:ext uri="{FF2B5EF4-FFF2-40B4-BE49-F238E27FC236}">
                <a16:creationId xmlns:a16="http://schemas.microsoft.com/office/drawing/2014/main" id="{9B7664EB-F9F6-4E35-AA41-C14D27F4FF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48" y="6164876"/>
            <a:ext cx="655997" cy="655997"/>
          </a:xfrm>
          <a:prstGeom prst="rect">
            <a:avLst/>
          </a:prstGeom>
        </p:spPr>
      </p:pic>
      <p:sp>
        <p:nvSpPr>
          <p:cNvPr id="22" name="TextBox 21">
            <a:extLst>
              <a:ext uri="{FF2B5EF4-FFF2-40B4-BE49-F238E27FC236}">
                <a16:creationId xmlns:a16="http://schemas.microsoft.com/office/drawing/2014/main" id="{0FADAC6A-D891-4152-9C94-D6BF366FD077}"/>
              </a:ext>
            </a:extLst>
          </p:cNvPr>
          <p:cNvSpPr txBox="1"/>
          <p:nvPr/>
        </p:nvSpPr>
        <p:spPr>
          <a:xfrm>
            <a:off x="6348549" y="5799909"/>
            <a:ext cx="2638697" cy="369332"/>
          </a:xfrm>
          <a:prstGeom prst="rect">
            <a:avLst/>
          </a:prstGeom>
          <a:solidFill>
            <a:schemeClr val="accent5">
              <a:lumMod val="20000"/>
              <a:lumOff val="80000"/>
            </a:schemeClr>
          </a:solidFill>
          <a:ln>
            <a:solidFill>
              <a:schemeClr val="accent1"/>
            </a:solidFill>
          </a:ln>
        </p:spPr>
        <p:txBody>
          <a:bodyPr wrap="square" rtlCol="0">
            <a:spAutoFit/>
          </a:bodyPr>
          <a:lstStyle/>
          <a:p>
            <a:pPr algn="ctr"/>
            <a:r>
              <a:rPr lang="en-US">
                <a:solidFill>
                  <a:schemeClr val="bg2"/>
                </a:solidFill>
              </a:rPr>
              <a:t>Training</a:t>
            </a:r>
          </a:p>
        </p:txBody>
      </p:sp>
      <p:sp>
        <p:nvSpPr>
          <p:cNvPr id="23" name="TextBox 22">
            <a:extLst>
              <a:ext uri="{FF2B5EF4-FFF2-40B4-BE49-F238E27FC236}">
                <a16:creationId xmlns:a16="http://schemas.microsoft.com/office/drawing/2014/main" id="{20E3F8DA-D14D-44C7-BF3A-0249D692C70B}"/>
              </a:ext>
            </a:extLst>
          </p:cNvPr>
          <p:cNvSpPr txBox="1"/>
          <p:nvPr/>
        </p:nvSpPr>
        <p:spPr>
          <a:xfrm>
            <a:off x="6348548" y="6188722"/>
            <a:ext cx="2638697" cy="369332"/>
          </a:xfrm>
          <a:prstGeom prst="rect">
            <a:avLst/>
          </a:prstGeom>
          <a:solidFill>
            <a:schemeClr val="accent6">
              <a:lumMod val="60000"/>
              <a:lumOff val="40000"/>
            </a:schemeClr>
          </a:solidFill>
          <a:ln>
            <a:solidFill>
              <a:schemeClr val="accent1"/>
            </a:solidFill>
          </a:ln>
        </p:spPr>
        <p:txBody>
          <a:bodyPr wrap="square" rtlCol="0">
            <a:spAutoFit/>
          </a:bodyPr>
          <a:lstStyle/>
          <a:p>
            <a:pPr algn="ctr"/>
            <a:r>
              <a:rPr lang="en-US">
                <a:solidFill>
                  <a:schemeClr val="bg2"/>
                </a:solidFill>
              </a:rPr>
              <a:t>Testing</a:t>
            </a:r>
          </a:p>
        </p:txBody>
      </p:sp>
    </p:spTree>
    <p:extLst>
      <p:ext uri="{BB962C8B-B14F-4D97-AF65-F5344CB8AC3E}">
        <p14:creationId xmlns:p14="http://schemas.microsoft.com/office/powerpoint/2010/main" val="2659171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E7B377-C7FD-40FD-BD5A-41DC9BB04341}"/>
              </a:ext>
            </a:extLst>
          </p:cNvPr>
          <p:cNvSpPr>
            <a:spLocks noGrp="1"/>
          </p:cNvSpPr>
          <p:nvPr>
            <p:ph type="title"/>
          </p:nvPr>
        </p:nvSpPr>
        <p:spPr/>
        <p:txBody>
          <a:bodyPr/>
          <a:lstStyle/>
          <a:p>
            <a:r>
              <a:rPr lang="en-US">
                <a:ea typeface="Kozuka Gothic Pro H"/>
                <a:cs typeface="Arial"/>
              </a:rPr>
              <a:t>Model Comparison</a:t>
            </a:r>
            <a:endParaRPr lang="en-US"/>
          </a:p>
        </p:txBody>
      </p:sp>
      <p:sp>
        <p:nvSpPr>
          <p:cNvPr id="4" name="Content Placeholder 3">
            <a:extLst>
              <a:ext uri="{FF2B5EF4-FFF2-40B4-BE49-F238E27FC236}">
                <a16:creationId xmlns:a16="http://schemas.microsoft.com/office/drawing/2014/main" id="{072CEC2C-95DF-4AC5-9C14-C77B3C2FFC69}"/>
              </a:ext>
            </a:extLst>
          </p:cNvPr>
          <p:cNvSpPr>
            <a:spLocks noGrp="1"/>
          </p:cNvSpPr>
          <p:nvPr>
            <p:ph sz="half" idx="1"/>
          </p:nvPr>
        </p:nvSpPr>
        <p:spPr>
          <a:xfrm>
            <a:off x="511042" y="1234829"/>
            <a:ext cx="3989754" cy="4525963"/>
          </a:xfrm>
        </p:spPr>
        <p:txBody>
          <a:bodyPr anchor="t"/>
          <a:lstStyle/>
          <a:p>
            <a:pPr marL="172720" indent="-172720"/>
            <a:r>
              <a:rPr lang="en-US">
                <a:cs typeface="Arial"/>
              </a:rPr>
              <a:t>Interpretability</a:t>
            </a:r>
          </a:p>
          <a:p>
            <a:pPr lvl="1" indent="-163195"/>
            <a:r>
              <a:rPr lang="en-US">
                <a:ea typeface="+mn-lt"/>
                <a:cs typeface="+mn-lt"/>
              </a:rPr>
              <a:t>How easily interpretable are the results of the model?</a:t>
            </a:r>
            <a:endParaRPr lang="en-US">
              <a:solidFill>
                <a:srgbClr val="0081C6"/>
              </a:solidFill>
              <a:cs typeface="Arial"/>
            </a:endParaRPr>
          </a:p>
          <a:p>
            <a:pPr marL="172720" indent="-172720"/>
            <a:r>
              <a:rPr lang="en-US">
                <a:solidFill>
                  <a:srgbClr val="0081C6"/>
                </a:solidFill>
                <a:cs typeface="Arial"/>
              </a:rPr>
              <a:t>Computational Efficiency</a:t>
            </a:r>
          </a:p>
          <a:p>
            <a:pPr lvl="1" indent="-163195"/>
            <a:r>
              <a:rPr lang="en-US">
                <a:cs typeface="Arial"/>
              </a:rPr>
              <a:t>How much computing power is needed to run the model on a full dataset</a:t>
            </a:r>
          </a:p>
          <a:p>
            <a:pPr marL="172720" indent="-172720"/>
            <a:r>
              <a:rPr lang="en-US">
                <a:solidFill>
                  <a:srgbClr val="0081C6"/>
                </a:solidFill>
                <a:cs typeface="Arial"/>
              </a:rPr>
              <a:t>In </a:t>
            </a:r>
            <a:r>
              <a:rPr lang="en-US" i="1">
                <a:solidFill>
                  <a:srgbClr val="0081C6"/>
                </a:solidFill>
                <a:cs typeface="Arial"/>
              </a:rPr>
              <a:t>Seriatim</a:t>
            </a:r>
          </a:p>
          <a:p>
            <a:pPr lvl="1" indent="-163195"/>
            <a:r>
              <a:rPr lang="en-US">
                <a:ea typeface="+mn-lt"/>
                <a:cs typeface="Arial"/>
              </a:rPr>
              <a:t>How easily applicable is the model on a test set to predict lapse rates </a:t>
            </a:r>
            <a:r>
              <a:rPr lang="en-US" i="1">
                <a:ea typeface="+mn-lt"/>
                <a:cs typeface="Arial"/>
              </a:rPr>
              <a:t>seriatim </a:t>
            </a:r>
          </a:p>
          <a:p>
            <a:pPr marL="172720" indent="-172720"/>
            <a:r>
              <a:rPr lang="en-US">
                <a:solidFill>
                  <a:srgbClr val="0081C6"/>
                </a:solidFill>
                <a:ea typeface="+mn-lt"/>
                <a:cs typeface="Arial"/>
              </a:rPr>
              <a:t>Model Performance</a:t>
            </a:r>
          </a:p>
          <a:p>
            <a:pPr lvl="1" indent="-163195"/>
            <a:r>
              <a:rPr lang="en-US">
                <a:ea typeface="+mn-lt"/>
                <a:cs typeface="+mn-lt"/>
              </a:rPr>
              <a:t>Goodness of fit tests, such as Root Mean Squared Error (RMSE)</a:t>
            </a:r>
            <a:endParaRPr lang="en-US">
              <a:ea typeface="+mn-lt"/>
              <a:cs typeface="Arial"/>
            </a:endParaRPr>
          </a:p>
          <a:p>
            <a:pPr marL="172720" indent="-172720"/>
            <a:r>
              <a:rPr lang="en-US">
                <a:ea typeface="+mn-lt"/>
                <a:cs typeface="+mn-lt"/>
              </a:rPr>
              <a:t>Benchmark</a:t>
            </a:r>
            <a:endParaRPr lang="en-US">
              <a:solidFill>
                <a:srgbClr val="0081C6"/>
              </a:solidFill>
              <a:ea typeface="+mn-lt"/>
              <a:cs typeface="Arial"/>
            </a:endParaRPr>
          </a:p>
          <a:p>
            <a:pPr lvl="1" indent="-163195"/>
            <a:r>
              <a:rPr lang="en-US">
                <a:ea typeface="+mn-lt"/>
                <a:cs typeface="+mn-lt"/>
              </a:rPr>
              <a:t>Current Pacific Life GLM model</a:t>
            </a:r>
          </a:p>
          <a:p>
            <a:pPr lvl="1" indent="-163195"/>
            <a:endParaRPr lang="en-US">
              <a:ea typeface="+mn-lt"/>
              <a:cs typeface="+mn-lt"/>
            </a:endParaRPr>
          </a:p>
          <a:p>
            <a:pPr lvl="1" indent="-163195"/>
            <a:endParaRPr lang="en-US">
              <a:ea typeface="+mn-lt"/>
              <a:cs typeface="+mn-lt"/>
            </a:endParaRPr>
          </a:p>
        </p:txBody>
      </p:sp>
      <p:sp>
        <p:nvSpPr>
          <p:cNvPr id="2" name="Footer Placeholder 1">
            <a:extLst>
              <a:ext uri="{FF2B5EF4-FFF2-40B4-BE49-F238E27FC236}">
                <a16:creationId xmlns:a16="http://schemas.microsoft.com/office/drawing/2014/main" id="{36320149-5025-48DC-AD31-E6AE57BBC7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26C0A-D8DC-4709-B389-6609B6C00D3E}"/>
              </a:ext>
            </a:extLst>
          </p:cNvPr>
          <p:cNvSpPr>
            <a:spLocks noGrp="1"/>
          </p:cNvSpPr>
          <p:nvPr>
            <p:ph type="sldNum" sz="quarter" idx="12"/>
          </p:nvPr>
        </p:nvSpPr>
        <p:spPr/>
        <p:txBody>
          <a:bodyPr/>
          <a:lstStyle/>
          <a:p>
            <a:fld id="{0507AC09-9C9B-4785-BF10-D68F00313425}" type="slidenum">
              <a:rPr lang="en-US" smtClean="0"/>
              <a:pPr/>
              <a:t>12</a:t>
            </a:fld>
            <a:endParaRPr lang="en-US"/>
          </a:p>
        </p:txBody>
      </p:sp>
      <p:graphicFrame>
        <p:nvGraphicFramePr>
          <p:cNvPr id="10" name="Table 7">
            <a:extLst>
              <a:ext uri="{FF2B5EF4-FFF2-40B4-BE49-F238E27FC236}">
                <a16:creationId xmlns:a16="http://schemas.microsoft.com/office/drawing/2014/main" id="{12B57AB5-7021-4417-B50E-6FBE6E51A885}"/>
              </a:ext>
            </a:extLst>
          </p:cNvPr>
          <p:cNvGraphicFramePr>
            <a:graphicFrameLocks/>
          </p:cNvGraphicFramePr>
          <p:nvPr>
            <p:extLst>
              <p:ext uri="{D42A27DB-BD31-4B8C-83A1-F6EECF244321}">
                <p14:modId xmlns:p14="http://schemas.microsoft.com/office/powerpoint/2010/main" val="2075804102"/>
              </p:ext>
            </p:extLst>
          </p:nvPr>
        </p:nvGraphicFramePr>
        <p:xfrm>
          <a:off x="5017476" y="679938"/>
          <a:ext cx="6891096" cy="5089144"/>
        </p:xfrm>
        <a:graphic>
          <a:graphicData uri="http://schemas.openxmlformats.org/drawingml/2006/table">
            <a:tbl>
              <a:tblPr firstRow="1" bandRow="1">
                <a:tableStyleId>{F5AB1C69-6EDB-4FF4-983F-18BD219EF322}</a:tableStyleId>
              </a:tblPr>
              <a:tblGrid>
                <a:gridCol w="1996005">
                  <a:extLst>
                    <a:ext uri="{9D8B030D-6E8A-4147-A177-3AD203B41FA5}">
                      <a16:colId xmlns:a16="http://schemas.microsoft.com/office/drawing/2014/main" val="86247467"/>
                    </a:ext>
                  </a:extLst>
                </a:gridCol>
                <a:gridCol w="1229006">
                  <a:extLst>
                    <a:ext uri="{9D8B030D-6E8A-4147-A177-3AD203B41FA5}">
                      <a16:colId xmlns:a16="http://schemas.microsoft.com/office/drawing/2014/main" val="2130575587"/>
                    </a:ext>
                  </a:extLst>
                </a:gridCol>
                <a:gridCol w="1226838">
                  <a:extLst>
                    <a:ext uri="{9D8B030D-6E8A-4147-A177-3AD203B41FA5}">
                      <a16:colId xmlns:a16="http://schemas.microsoft.com/office/drawing/2014/main" val="3285415027"/>
                    </a:ext>
                  </a:extLst>
                </a:gridCol>
                <a:gridCol w="1219623">
                  <a:extLst>
                    <a:ext uri="{9D8B030D-6E8A-4147-A177-3AD203B41FA5}">
                      <a16:colId xmlns:a16="http://schemas.microsoft.com/office/drawing/2014/main" val="1958164157"/>
                    </a:ext>
                  </a:extLst>
                </a:gridCol>
                <a:gridCol w="1219624">
                  <a:extLst>
                    <a:ext uri="{9D8B030D-6E8A-4147-A177-3AD203B41FA5}">
                      <a16:colId xmlns:a16="http://schemas.microsoft.com/office/drawing/2014/main" val="2471300232"/>
                    </a:ext>
                  </a:extLst>
                </a:gridCol>
              </a:tblGrid>
              <a:tr h="740072">
                <a:tc>
                  <a:txBody>
                    <a:bodyPr/>
                    <a:lstStyle/>
                    <a:p>
                      <a:pPr marL="0" algn="l" defTabSz="914400" rtl="0" eaLnBrk="1" latinLnBrk="0" hangingPunct="1"/>
                      <a:endParaRPr lang="en-US" sz="1800" b="1" kern="1200">
                        <a:solidFill>
                          <a:schemeClr val="bg1"/>
                        </a:solidFill>
                        <a:latin typeface="+mn-lt"/>
                        <a:ea typeface="+mn-ea"/>
                        <a:cs typeface="+mn-cs"/>
                      </a:endParaRPr>
                    </a:p>
                  </a:txBody>
                  <a:tcPr>
                    <a:solidFill>
                      <a:schemeClr val="accent3"/>
                    </a:solidFill>
                  </a:tcPr>
                </a:tc>
                <a:tc>
                  <a:txBody>
                    <a:bodyPr/>
                    <a:lstStyle/>
                    <a:p>
                      <a:pPr marL="0" algn="l" defTabSz="914400" rtl="0" eaLnBrk="1" latinLnBrk="0" hangingPunct="1"/>
                      <a:r>
                        <a:rPr lang="en-US" sz="1800" b="1" kern="1200">
                          <a:solidFill>
                            <a:schemeClr val="tx1"/>
                          </a:solidFill>
                          <a:latin typeface="+mn-lt"/>
                          <a:ea typeface="+mn-ea"/>
                          <a:cs typeface="+mn-cs"/>
                        </a:rPr>
                        <a:t>GLM – Poisson</a:t>
                      </a:r>
                    </a:p>
                  </a:txBody>
                  <a:tcPr/>
                </a:tc>
                <a:tc>
                  <a:txBody>
                    <a:bodyPr/>
                    <a:lstStyle/>
                    <a:p>
                      <a:pPr marL="0" algn="l" defTabSz="914400" rtl="0" eaLnBrk="1" latinLnBrk="0" hangingPunct="1"/>
                      <a:r>
                        <a:rPr lang="en-US" sz="1800" b="1" kern="1200">
                          <a:solidFill>
                            <a:schemeClr val="tx1"/>
                          </a:solidFill>
                          <a:latin typeface="+mn-lt"/>
                          <a:ea typeface="+mn-ea"/>
                          <a:cs typeface="+mn-cs"/>
                        </a:rPr>
                        <a:t>Random Forest </a:t>
                      </a:r>
                    </a:p>
                  </a:txBody>
                  <a:tcPr/>
                </a:tc>
                <a:tc>
                  <a:txBody>
                    <a:bodyPr/>
                    <a:lstStyle/>
                    <a:p>
                      <a:pPr marL="0" algn="l" defTabSz="914400" rtl="0" eaLnBrk="1" latinLnBrk="0" hangingPunct="1"/>
                      <a:r>
                        <a:rPr lang="en-US" sz="1800" b="1" kern="1200">
                          <a:solidFill>
                            <a:schemeClr val="tx1"/>
                          </a:solidFill>
                          <a:latin typeface="+mn-lt"/>
                          <a:ea typeface="+mn-ea"/>
                          <a:cs typeface="+mn-cs"/>
                        </a:rPr>
                        <a:t>Neural Networks</a:t>
                      </a:r>
                    </a:p>
                  </a:txBody>
                  <a:tcPr/>
                </a:tc>
                <a:tc>
                  <a:txBody>
                    <a:bodyPr/>
                    <a:lstStyle/>
                    <a:p>
                      <a:pPr marL="0" lvl="0" algn="l">
                        <a:buNone/>
                      </a:pPr>
                      <a:r>
                        <a:rPr lang="en-US" sz="1800" b="1" kern="1200">
                          <a:solidFill>
                            <a:schemeClr val="tx1"/>
                          </a:solidFill>
                          <a:latin typeface="+mn-lt"/>
                          <a:ea typeface="+mn-ea"/>
                          <a:cs typeface="+mn-cs"/>
                        </a:rPr>
                        <a:t>Current PL GLM  </a:t>
                      </a:r>
                    </a:p>
                  </a:txBody>
                  <a:tcPr>
                    <a:solidFill>
                      <a:schemeClr val="tx1">
                        <a:lumMod val="20000"/>
                        <a:lumOff val="80000"/>
                      </a:schemeClr>
                    </a:solidFill>
                  </a:tcPr>
                </a:tc>
                <a:extLst>
                  <a:ext uri="{0D108BD9-81ED-4DB2-BD59-A6C34878D82A}">
                    <a16:rowId xmlns:a16="http://schemas.microsoft.com/office/drawing/2014/main" val="4246116663"/>
                  </a:ext>
                </a:extLst>
              </a:tr>
              <a:tr h="1087268">
                <a:tc>
                  <a:txBody>
                    <a:bodyPr/>
                    <a:lstStyle/>
                    <a:p>
                      <a:pPr marL="0" algn="l" defTabSz="914400" rtl="0" eaLnBrk="1" latinLnBrk="0" hangingPunct="1"/>
                      <a:r>
                        <a:rPr lang="en-US" sz="1800" b="1" kern="1200">
                          <a:solidFill>
                            <a:schemeClr val="tx1"/>
                          </a:solidFill>
                          <a:latin typeface="+mn-lt"/>
                          <a:ea typeface="+mn-ea"/>
                          <a:cs typeface="+mn-cs"/>
                        </a:rPr>
                        <a:t>Interpretability</a:t>
                      </a:r>
                    </a:p>
                  </a:txBody>
                  <a:tcPr>
                    <a:solidFill>
                      <a:schemeClr val="accent3"/>
                    </a:solidFill>
                  </a:tcP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lvl="0" algn="ctr">
                        <a:buNone/>
                      </a:pPr>
                      <a:r>
                        <a:rPr lang="en-US"/>
                        <a:t>1</a:t>
                      </a:r>
                    </a:p>
                  </a:txBody>
                  <a:tcPr anchor="ctr">
                    <a:solidFill>
                      <a:schemeClr val="tx1">
                        <a:lumMod val="20000"/>
                        <a:lumOff val="80000"/>
                      </a:schemeClr>
                    </a:solidFill>
                  </a:tcPr>
                </a:tc>
                <a:extLst>
                  <a:ext uri="{0D108BD9-81ED-4DB2-BD59-A6C34878D82A}">
                    <a16:rowId xmlns:a16="http://schemas.microsoft.com/office/drawing/2014/main" val="2556844529"/>
                  </a:ext>
                </a:extLst>
              </a:tr>
              <a:tr h="1087268">
                <a:tc>
                  <a:txBody>
                    <a:bodyPr/>
                    <a:lstStyle/>
                    <a:p>
                      <a:pPr marL="0" algn="l" rtl="0" eaLnBrk="1" latinLnBrk="0" hangingPunct="1"/>
                      <a:r>
                        <a:rPr lang="en-US" sz="1800" b="1" kern="1200">
                          <a:solidFill>
                            <a:schemeClr val="tx1"/>
                          </a:solidFill>
                          <a:latin typeface="+mn-lt"/>
                          <a:ea typeface="+mn-ea"/>
                          <a:cs typeface="+mn-cs"/>
                        </a:rPr>
                        <a:t>Computational Efficiency</a:t>
                      </a:r>
                    </a:p>
                  </a:txBody>
                  <a:tcPr>
                    <a:solidFill>
                      <a:schemeClr val="accent3"/>
                    </a:solidFill>
                  </a:tcP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lvl="0" algn="ctr">
                        <a:buNone/>
                      </a:pPr>
                      <a:r>
                        <a:rPr lang="en-US" dirty="0"/>
                        <a:t>2</a:t>
                      </a:r>
                    </a:p>
                  </a:txBody>
                  <a:tcPr anchor="ctr">
                    <a:solidFill>
                      <a:schemeClr val="tx1">
                        <a:lumMod val="20000"/>
                        <a:lumOff val="80000"/>
                      </a:schemeClr>
                    </a:solidFill>
                  </a:tcPr>
                </a:tc>
                <a:extLst>
                  <a:ext uri="{0D108BD9-81ED-4DB2-BD59-A6C34878D82A}">
                    <a16:rowId xmlns:a16="http://schemas.microsoft.com/office/drawing/2014/main" val="207802479"/>
                  </a:ext>
                </a:extLst>
              </a:tr>
              <a:tr h="1087268">
                <a:tc>
                  <a:txBody>
                    <a:bodyPr/>
                    <a:lstStyle/>
                    <a:p>
                      <a:pPr marL="0" lvl="0" algn="l">
                        <a:buNone/>
                      </a:pPr>
                      <a:r>
                        <a:rPr lang="en-US" sz="1800" b="1" kern="1200">
                          <a:solidFill>
                            <a:schemeClr val="tx1"/>
                          </a:solidFill>
                          <a:latin typeface="+mn-lt"/>
                          <a:ea typeface="+mn-ea"/>
                          <a:cs typeface="+mn-cs"/>
                        </a:rPr>
                        <a:t>In </a:t>
                      </a:r>
                      <a:r>
                        <a:rPr lang="en-US" sz="1800" b="1" i="1" kern="1200">
                          <a:solidFill>
                            <a:schemeClr val="tx1"/>
                          </a:solidFill>
                          <a:latin typeface="+mn-lt"/>
                          <a:ea typeface="+mn-ea"/>
                          <a:cs typeface="+mn-cs"/>
                        </a:rPr>
                        <a:t>Seriatim </a:t>
                      </a:r>
                    </a:p>
                  </a:txBody>
                  <a:tcPr>
                    <a:solidFill>
                      <a:schemeClr val="accent3"/>
                    </a:solidFill>
                  </a:tcPr>
                </a:tc>
                <a:tc>
                  <a:txBody>
                    <a:bodyPr/>
                    <a:lstStyle/>
                    <a:p>
                      <a:pPr lvl="0" algn="ctr">
                        <a:buNone/>
                      </a:pPr>
                      <a:endParaRPr lang="en-US"/>
                    </a:p>
                  </a:txBody>
                  <a:tcPr anchor="ctr"/>
                </a:tc>
                <a:tc>
                  <a:txBody>
                    <a:bodyPr/>
                    <a:lstStyle/>
                    <a:p>
                      <a:pPr lvl="0" algn="ctr">
                        <a:buNone/>
                      </a:pPr>
                      <a:endParaRPr lang="en-US"/>
                    </a:p>
                  </a:txBody>
                  <a:tcPr anchor="ctr"/>
                </a:tc>
                <a:tc>
                  <a:txBody>
                    <a:bodyPr/>
                    <a:lstStyle/>
                    <a:p>
                      <a:pPr lvl="0" algn="ctr">
                        <a:buNone/>
                      </a:pPr>
                      <a:endParaRPr lang="en-US"/>
                    </a:p>
                  </a:txBody>
                  <a:tcPr anchor="ctr"/>
                </a:tc>
                <a:tc>
                  <a:txBody>
                    <a:bodyPr/>
                    <a:lstStyle/>
                    <a:p>
                      <a:pPr lvl="0" algn="ctr">
                        <a:buNone/>
                      </a:pPr>
                      <a:r>
                        <a:rPr lang="en-US"/>
                        <a:t>1</a:t>
                      </a:r>
                    </a:p>
                  </a:txBody>
                  <a:tcPr anchor="ctr">
                    <a:solidFill>
                      <a:schemeClr val="tx1">
                        <a:lumMod val="20000"/>
                        <a:lumOff val="80000"/>
                      </a:schemeClr>
                    </a:solidFill>
                  </a:tcPr>
                </a:tc>
                <a:extLst>
                  <a:ext uri="{0D108BD9-81ED-4DB2-BD59-A6C34878D82A}">
                    <a16:rowId xmlns:a16="http://schemas.microsoft.com/office/drawing/2014/main" val="104878495"/>
                  </a:ext>
                </a:extLst>
              </a:tr>
              <a:tr h="1087268">
                <a:tc>
                  <a:txBody>
                    <a:bodyPr/>
                    <a:lstStyle/>
                    <a:p>
                      <a:pPr marL="0" algn="l" rtl="0" eaLnBrk="1" latinLnBrk="0" hangingPunct="1"/>
                      <a:r>
                        <a:rPr lang="en-US" sz="1800" b="1" kern="1200">
                          <a:solidFill>
                            <a:schemeClr val="tx1"/>
                          </a:solidFill>
                          <a:latin typeface="+mn-lt"/>
                          <a:ea typeface="+mn-ea"/>
                          <a:cs typeface="+mn-cs"/>
                        </a:rPr>
                        <a:t>Model Performance</a:t>
                      </a:r>
                    </a:p>
                  </a:txBody>
                  <a:tcPr>
                    <a:solidFill>
                      <a:schemeClr val="accent3"/>
                    </a:solidFill>
                  </a:tcPr>
                </a:tc>
                <a:tc>
                  <a:txBody>
                    <a:bodyPr/>
                    <a:lstStyle/>
                    <a:p>
                      <a:pPr algn="ctr"/>
                      <a:endParaRPr lang="en-US"/>
                    </a:p>
                  </a:txBody>
                  <a:tcPr anchor="ctr"/>
                </a:tc>
                <a:tc>
                  <a:txBody>
                    <a:bodyPr/>
                    <a:lstStyle/>
                    <a:p>
                      <a:pPr algn="ctr"/>
                      <a:endParaRPr lang="en-US"/>
                    </a:p>
                  </a:txBody>
                  <a:tcPr anchor="ctr"/>
                </a:tc>
                <a:tc>
                  <a:txBody>
                    <a:bodyPr/>
                    <a:lstStyle/>
                    <a:p>
                      <a:pPr algn="ctr"/>
                      <a:endParaRPr lang="en-US"/>
                    </a:p>
                  </a:txBody>
                  <a:tcPr anchor="ctr"/>
                </a:tc>
                <a:tc>
                  <a:txBody>
                    <a:bodyPr/>
                    <a:lstStyle/>
                    <a:p>
                      <a:pPr lvl="0" algn="ctr">
                        <a:buNone/>
                      </a:pPr>
                      <a:r>
                        <a:rPr lang="en-US" dirty="0"/>
                        <a:t>3</a:t>
                      </a:r>
                    </a:p>
                  </a:txBody>
                  <a:tcPr anchor="ctr">
                    <a:solidFill>
                      <a:schemeClr val="tx1">
                        <a:lumMod val="20000"/>
                        <a:lumOff val="80000"/>
                      </a:schemeClr>
                    </a:solidFill>
                  </a:tcPr>
                </a:tc>
                <a:extLst>
                  <a:ext uri="{0D108BD9-81ED-4DB2-BD59-A6C34878D82A}">
                    <a16:rowId xmlns:a16="http://schemas.microsoft.com/office/drawing/2014/main" val="386325579"/>
                  </a:ext>
                </a:extLst>
              </a:tr>
            </a:tbl>
          </a:graphicData>
        </a:graphic>
      </p:graphicFrame>
      <p:pic>
        <p:nvPicPr>
          <p:cNvPr id="7" name="Picture 6" descr="A close up of a sign&#10;&#10;Description generated with high confidence">
            <a:extLst>
              <a:ext uri="{FF2B5EF4-FFF2-40B4-BE49-F238E27FC236}">
                <a16:creationId xmlns:a16="http://schemas.microsoft.com/office/drawing/2014/main" id="{2A53F083-D105-47EA-9A77-92D3540A60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29744230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E7B377-C7FD-40FD-BD5A-41DC9BB04341}"/>
              </a:ext>
            </a:extLst>
          </p:cNvPr>
          <p:cNvSpPr>
            <a:spLocks noGrp="1"/>
          </p:cNvSpPr>
          <p:nvPr>
            <p:ph type="title"/>
          </p:nvPr>
        </p:nvSpPr>
        <p:spPr>
          <a:xfrm>
            <a:off x="505567" y="346892"/>
            <a:ext cx="10972800" cy="735155"/>
          </a:xfrm>
        </p:spPr>
        <p:txBody>
          <a:bodyPr/>
          <a:lstStyle/>
          <a:p>
            <a:r>
              <a:rPr lang="en-US">
                <a:ea typeface="Kozuka Gothic Pro H"/>
                <a:cs typeface="Arial"/>
              </a:rPr>
              <a:t>Model Comparison</a:t>
            </a:r>
            <a:endParaRPr lang="en-US"/>
          </a:p>
        </p:txBody>
      </p:sp>
      <p:sp>
        <p:nvSpPr>
          <p:cNvPr id="4" name="Content Placeholder 3">
            <a:extLst>
              <a:ext uri="{FF2B5EF4-FFF2-40B4-BE49-F238E27FC236}">
                <a16:creationId xmlns:a16="http://schemas.microsoft.com/office/drawing/2014/main" id="{072CEC2C-95DF-4AC5-9C14-C77B3C2FFC69}"/>
              </a:ext>
            </a:extLst>
          </p:cNvPr>
          <p:cNvSpPr>
            <a:spLocks noGrp="1"/>
          </p:cNvSpPr>
          <p:nvPr>
            <p:ph sz="half" idx="1"/>
          </p:nvPr>
        </p:nvSpPr>
        <p:spPr>
          <a:xfrm>
            <a:off x="511042" y="875395"/>
            <a:ext cx="4148348" cy="4525963"/>
          </a:xfrm>
        </p:spPr>
        <p:txBody>
          <a:bodyPr anchor="t"/>
          <a:lstStyle/>
          <a:p>
            <a:pPr marL="172720" indent="-172720"/>
            <a:r>
              <a:rPr lang="en-US">
                <a:ea typeface="+mn-lt"/>
                <a:cs typeface="+mn-lt"/>
              </a:rPr>
              <a:t>Models </a:t>
            </a:r>
          </a:p>
          <a:p>
            <a:pPr marL="567055" lvl="1" indent="-342900">
              <a:buAutoNum type="arabicPeriod"/>
            </a:pPr>
            <a:r>
              <a:rPr lang="en-US" sz="1800" b="1">
                <a:ea typeface="+mn-lt"/>
                <a:cs typeface="+mn-lt"/>
              </a:rPr>
              <a:t>Generalized Linear Model – Poisson Regression</a:t>
            </a:r>
            <a:endParaRPr lang="en-US" b="1">
              <a:ea typeface="+mn-lt"/>
              <a:cs typeface="+mn-lt"/>
            </a:endParaRPr>
          </a:p>
          <a:p>
            <a:pPr marL="800100" lvl="2" indent="-285750"/>
            <a:r>
              <a:rPr lang="en-US" sz="1600" b="1">
                <a:solidFill>
                  <a:srgbClr val="474747"/>
                </a:solidFill>
                <a:ea typeface="+mn-lt"/>
                <a:cs typeface="+mn-lt"/>
              </a:rPr>
              <a:t>Highly interpretable parametric model</a:t>
            </a:r>
          </a:p>
          <a:p>
            <a:pPr marL="800100" lvl="2" indent="-285750"/>
            <a:r>
              <a:rPr lang="en-US" sz="1600" b="1">
                <a:solidFill>
                  <a:srgbClr val="474747"/>
                </a:solidFill>
                <a:ea typeface="+mn-lt"/>
                <a:cs typeface="+mn-lt"/>
              </a:rPr>
              <a:t>Computationally efficient</a:t>
            </a:r>
          </a:p>
          <a:p>
            <a:pPr marL="800100" lvl="2" indent="-285750"/>
            <a:r>
              <a:rPr lang="en-US" sz="1600" b="1">
                <a:solidFill>
                  <a:srgbClr val="474747"/>
                </a:solidFill>
                <a:ea typeface="+mn-lt"/>
                <a:cs typeface="+mn-lt"/>
              </a:rPr>
              <a:t>Easily applicable to predict </a:t>
            </a:r>
            <a:r>
              <a:rPr lang="en-US" sz="1600" b="1" i="1">
                <a:solidFill>
                  <a:srgbClr val="474747"/>
                </a:solidFill>
                <a:ea typeface="+mn-lt"/>
                <a:cs typeface="+mn-lt"/>
              </a:rPr>
              <a:t>seriatim</a:t>
            </a:r>
            <a:endParaRPr lang="en-US" sz="1600" b="1">
              <a:solidFill>
                <a:srgbClr val="474747"/>
              </a:solidFill>
              <a:ea typeface="+mn-lt"/>
              <a:cs typeface="+mn-lt"/>
            </a:endParaRPr>
          </a:p>
          <a:p>
            <a:pPr marL="800100" lvl="2" indent="-285750"/>
            <a:r>
              <a:rPr lang="en-US" sz="1600" b="1">
                <a:solidFill>
                  <a:srgbClr val="474747"/>
                </a:solidFill>
                <a:ea typeface="+mn-lt"/>
                <a:cs typeface="+mn-lt"/>
              </a:rPr>
              <a:t>RMSE = </a:t>
            </a:r>
            <a:r>
              <a:rPr lang="en-US" sz="1600" b="1">
                <a:ea typeface="+mn-lt"/>
                <a:cs typeface="+mn-lt"/>
              </a:rPr>
              <a:t>0.08426</a:t>
            </a:r>
            <a:endParaRPr lang="en-US" b="1"/>
          </a:p>
          <a:p>
            <a:pPr marL="800100" lvl="2" indent="-285750"/>
            <a:endParaRPr lang="en-US" sz="1600">
              <a:solidFill>
                <a:srgbClr val="474747"/>
              </a:solidFill>
              <a:ea typeface="+mn-lt"/>
              <a:cs typeface="+mn-lt"/>
            </a:endParaRPr>
          </a:p>
          <a:p>
            <a:pPr marL="913130" lvl="2" indent="-285750"/>
            <a:endParaRPr lang="en-US" sz="1600">
              <a:ea typeface="+mn-lt"/>
              <a:cs typeface="+mn-lt"/>
            </a:endParaRPr>
          </a:p>
          <a:p>
            <a:pPr marL="629920" lvl="2" indent="-172720"/>
            <a:endParaRPr lang="en-US">
              <a:solidFill>
                <a:srgbClr val="474747"/>
              </a:solidFill>
              <a:cs typeface="Calibri"/>
            </a:endParaRPr>
          </a:p>
          <a:p>
            <a:pPr marL="629920" lvl="2" indent="-172720"/>
            <a:endParaRPr lang="en-US">
              <a:solidFill>
                <a:srgbClr val="474747"/>
              </a:solidFill>
              <a:cs typeface="Calibri"/>
            </a:endParaRPr>
          </a:p>
          <a:p>
            <a:pPr marL="172720" indent="-172720"/>
            <a:endParaRPr lang="en-US">
              <a:solidFill>
                <a:srgbClr val="0081C6"/>
              </a:solidFill>
            </a:endParaRPr>
          </a:p>
        </p:txBody>
      </p:sp>
      <p:sp>
        <p:nvSpPr>
          <p:cNvPr id="2" name="Footer Placeholder 1">
            <a:extLst>
              <a:ext uri="{FF2B5EF4-FFF2-40B4-BE49-F238E27FC236}">
                <a16:creationId xmlns:a16="http://schemas.microsoft.com/office/drawing/2014/main" id="{36320149-5025-48DC-AD31-E6AE57BBC7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26C0A-D8DC-4709-B389-6609B6C00D3E}"/>
              </a:ext>
            </a:extLst>
          </p:cNvPr>
          <p:cNvSpPr>
            <a:spLocks noGrp="1"/>
          </p:cNvSpPr>
          <p:nvPr>
            <p:ph type="sldNum" sz="quarter" idx="12"/>
          </p:nvPr>
        </p:nvSpPr>
        <p:spPr/>
        <p:txBody>
          <a:bodyPr/>
          <a:lstStyle/>
          <a:p>
            <a:fld id="{0507AC09-9C9B-4785-BF10-D68F00313425}" type="slidenum">
              <a:rPr lang="en-US" smtClean="0"/>
              <a:pPr/>
              <a:t>13</a:t>
            </a:fld>
            <a:endParaRPr lang="en-US"/>
          </a:p>
        </p:txBody>
      </p:sp>
      <p:pic>
        <p:nvPicPr>
          <p:cNvPr id="8" name="Picture 7" descr="A close up of a sign&#10;&#10;Description generated with high confidence">
            <a:extLst>
              <a:ext uri="{FF2B5EF4-FFF2-40B4-BE49-F238E27FC236}">
                <a16:creationId xmlns:a16="http://schemas.microsoft.com/office/drawing/2014/main" id="{95DB2D32-8C1E-4B5F-912F-E88CD35CA9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graphicFrame>
        <p:nvGraphicFramePr>
          <p:cNvPr id="16" name="Table 7">
            <a:extLst>
              <a:ext uri="{FF2B5EF4-FFF2-40B4-BE49-F238E27FC236}">
                <a16:creationId xmlns:a16="http://schemas.microsoft.com/office/drawing/2014/main" id="{B3C8DDD5-D8D5-4EA2-8EAE-639552B2B521}"/>
              </a:ext>
            </a:extLst>
          </p:cNvPr>
          <p:cNvGraphicFramePr>
            <a:graphicFrameLocks/>
          </p:cNvGraphicFramePr>
          <p:nvPr>
            <p:extLst>
              <p:ext uri="{D42A27DB-BD31-4B8C-83A1-F6EECF244321}">
                <p14:modId xmlns:p14="http://schemas.microsoft.com/office/powerpoint/2010/main" val="1573778996"/>
              </p:ext>
            </p:extLst>
          </p:nvPr>
        </p:nvGraphicFramePr>
        <p:xfrm>
          <a:off x="5420264" y="862641"/>
          <a:ext cx="6478330" cy="5089144"/>
        </p:xfrm>
        <a:graphic>
          <a:graphicData uri="http://schemas.openxmlformats.org/drawingml/2006/table">
            <a:tbl>
              <a:tblPr firstRow="1" bandRow="1">
                <a:tableStyleId>{F5AB1C69-6EDB-4FF4-983F-18BD219EF322}</a:tableStyleId>
              </a:tblPr>
              <a:tblGrid>
                <a:gridCol w="1876449">
                  <a:extLst>
                    <a:ext uri="{9D8B030D-6E8A-4147-A177-3AD203B41FA5}">
                      <a16:colId xmlns:a16="http://schemas.microsoft.com/office/drawing/2014/main" val="86247467"/>
                    </a:ext>
                  </a:extLst>
                </a:gridCol>
                <a:gridCol w="1155390">
                  <a:extLst>
                    <a:ext uri="{9D8B030D-6E8A-4147-A177-3AD203B41FA5}">
                      <a16:colId xmlns:a16="http://schemas.microsoft.com/office/drawing/2014/main" val="2130575587"/>
                    </a:ext>
                  </a:extLst>
                </a:gridCol>
                <a:gridCol w="1153352">
                  <a:extLst>
                    <a:ext uri="{9D8B030D-6E8A-4147-A177-3AD203B41FA5}">
                      <a16:colId xmlns:a16="http://schemas.microsoft.com/office/drawing/2014/main" val="3285415027"/>
                    </a:ext>
                  </a:extLst>
                </a:gridCol>
                <a:gridCol w="1146569">
                  <a:extLst>
                    <a:ext uri="{9D8B030D-6E8A-4147-A177-3AD203B41FA5}">
                      <a16:colId xmlns:a16="http://schemas.microsoft.com/office/drawing/2014/main" val="1958164157"/>
                    </a:ext>
                  </a:extLst>
                </a:gridCol>
                <a:gridCol w="1146570">
                  <a:extLst>
                    <a:ext uri="{9D8B030D-6E8A-4147-A177-3AD203B41FA5}">
                      <a16:colId xmlns:a16="http://schemas.microsoft.com/office/drawing/2014/main" val="2471300232"/>
                    </a:ext>
                  </a:extLst>
                </a:gridCol>
              </a:tblGrid>
              <a:tr h="740072">
                <a:tc>
                  <a:txBody>
                    <a:bodyPr/>
                    <a:lstStyle/>
                    <a:p>
                      <a:pPr marL="0" algn="l" defTabSz="914400" rtl="0" eaLnBrk="1" latinLnBrk="0" hangingPunct="1"/>
                      <a:endParaRPr lang="en-US" sz="1800" b="1" kern="1200">
                        <a:solidFill>
                          <a:schemeClr val="bg1"/>
                        </a:solidFill>
                        <a:latin typeface="+mn-lt"/>
                        <a:ea typeface="+mn-ea"/>
                        <a:cs typeface="+mn-cs"/>
                      </a:endParaRPr>
                    </a:p>
                  </a:txBody>
                  <a:tcPr>
                    <a:solidFill>
                      <a:schemeClr val="accent3"/>
                    </a:solidFill>
                  </a:tcPr>
                </a:tc>
                <a:tc>
                  <a:txBody>
                    <a:bodyPr/>
                    <a:lstStyle/>
                    <a:p>
                      <a:pPr marL="0" algn="l" defTabSz="914400" rtl="0" eaLnBrk="1" latinLnBrk="0" hangingPunct="1"/>
                      <a:r>
                        <a:rPr lang="en-US" sz="1800" b="1" kern="1200">
                          <a:solidFill>
                            <a:schemeClr val="tx1"/>
                          </a:solidFill>
                          <a:latin typeface="+mn-lt"/>
                          <a:ea typeface="+mn-ea"/>
                          <a:cs typeface="+mn-cs"/>
                        </a:rPr>
                        <a:t>GLM – Poisson</a:t>
                      </a:r>
                    </a:p>
                  </a:txBody>
                  <a:tcPr/>
                </a:tc>
                <a:tc>
                  <a:txBody>
                    <a:bodyPr/>
                    <a:lstStyle/>
                    <a:p>
                      <a:pPr marL="0" algn="l" defTabSz="914400" rtl="0" eaLnBrk="1" latinLnBrk="0" hangingPunct="1"/>
                      <a:r>
                        <a:rPr lang="en-US" sz="1800" b="1" kern="1200">
                          <a:solidFill>
                            <a:schemeClr val="tx1"/>
                          </a:solidFill>
                          <a:latin typeface="+mn-lt"/>
                          <a:ea typeface="+mn-ea"/>
                          <a:cs typeface="+mn-cs"/>
                        </a:rPr>
                        <a:t>Random Forest </a:t>
                      </a:r>
                    </a:p>
                  </a:txBody>
                  <a:tcPr/>
                </a:tc>
                <a:tc>
                  <a:txBody>
                    <a:bodyPr/>
                    <a:lstStyle/>
                    <a:p>
                      <a:pPr marL="0" algn="l" defTabSz="914400" rtl="0" eaLnBrk="1" latinLnBrk="0" hangingPunct="1"/>
                      <a:r>
                        <a:rPr lang="en-US" sz="1800" b="1" kern="1200">
                          <a:solidFill>
                            <a:schemeClr val="tx1"/>
                          </a:solidFill>
                          <a:latin typeface="+mn-lt"/>
                          <a:ea typeface="+mn-ea"/>
                          <a:cs typeface="+mn-cs"/>
                        </a:rPr>
                        <a:t>Neural Networks</a:t>
                      </a:r>
                    </a:p>
                  </a:txBody>
                  <a:tcPr/>
                </a:tc>
                <a:tc>
                  <a:txBody>
                    <a:bodyPr/>
                    <a:lstStyle/>
                    <a:p>
                      <a:pPr marL="0" lvl="0" algn="l">
                        <a:buNone/>
                      </a:pPr>
                      <a:r>
                        <a:rPr lang="en-US" sz="1800" b="1" kern="1200">
                          <a:solidFill>
                            <a:schemeClr val="tx1"/>
                          </a:solidFill>
                          <a:latin typeface="+mn-lt"/>
                          <a:ea typeface="+mn-ea"/>
                          <a:cs typeface="+mn-cs"/>
                        </a:rPr>
                        <a:t>Current PL GLM  </a:t>
                      </a:r>
                    </a:p>
                  </a:txBody>
                  <a:tcPr>
                    <a:solidFill>
                      <a:schemeClr val="tx1">
                        <a:lumMod val="20000"/>
                        <a:lumOff val="80000"/>
                      </a:schemeClr>
                    </a:solidFill>
                  </a:tcPr>
                </a:tc>
                <a:extLst>
                  <a:ext uri="{0D108BD9-81ED-4DB2-BD59-A6C34878D82A}">
                    <a16:rowId xmlns:a16="http://schemas.microsoft.com/office/drawing/2014/main" val="4246116663"/>
                  </a:ext>
                </a:extLst>
              </a:tr>
              <a:tr h="1087268">
                <a:tc>
                  <a:txBody>
                    <a:bodyPr/>
                    <a:lstStyle/>
                    <a:p>
                      <a:pPr marL="0" algn="l" defTabSz="914400" rtl="0" eaLnBrk="1" latinLnBrk="0" hangingPunct="1"/>
                      <a:r>
                        <a:rPr lang="en-US" sz="1800" b="1" kern="1200">
                          <a:solidFill>
                            <a:schemeClr val="tx1"/>
                          </a:solidFill>
                          <a:latin typeface="+mn-lt"/>
                          <a:ea typeface="+mn-ea"/>
                          <a:cs typeface="+mn-cs"/>
                        </a:rPr>
                        <a:t>Interpretability</a:t>
                      </a:r>
                    </a:p>
                  </a:txBody>
                  <a:tcPr>
                    <a:solidFill>
                      <a:schemeClr val="accent3"/>
                    </a:solidFill>
                  </a:tcPr>
                </a:tc>
                <a:tc>
                  <a:txBody>
                    <a:bodyPr/>
                    <a:lstStyle/>
                    <a:p>
                      <a:pPr algn="ctr"/>
                      <a:r>
                        <a:rPr lang="en-US">
                          <a:solidFill>
                            <a:srgbClr val="FF0000"/>
                          </a:solidFill>
                        </a:rPr>
                        <a:t>1</a:t>
                      </a:r>
                    </a:p>
                  </a:txBody>
                  <a:tcPr anchor="ctr"/>
                </a:tc>
                <a:tc>
                  <a:txBody>
                    <a:bodyPr/>
                    <a:lstStyle/>
                    <a:p>
                      <a:pPr algn="ctr"/>
                      <a:endParaRPr lang="en-US"/>
                    </a:p>
                  </a:txBody>
                  <a:tcPr anchor="ctr"/>
                </a:tc>
                <a:tc>
                  <a:txBody>
                    <a:bodyPr/>
                    <a:lstStyle/>
                    <a:p>
                      <a:pPr algn="ctr"/>
                      <a:endParaRPr lang="en-US"/>
                    </a:p>
                  </a:txBody>
                  <a:tcPr anchor="ctr"/>
                </a:tc>
                <a:tc>
                  <a:txBody>
                    <a:bodyPr/>
                    <a:lstStyle/>
                    <a:p>
                      <a:pPr lvl="0" algn="ctr">
                        <a:buNone/>
                      </a:pPr>
                      <a:r>
                        <a:rPr lang="en-US"/>
                        <a:t>1</a:t>
                      </a:r>
                    </a:p>
                  </a:txBody>
                  <a:tcPr anchor="ctr">
                    <a:solidFill>
                      <a:schemeClr val="tx1">
                        <a:lumMod val="20000"/>
                        <a:lumOff val="80000"/>
                      </a:schemeClr>
                    </a:solidFill>
                  </a:tcPr>
                </a:tc>
                <a:extLst>
                  <a:ext uri="{0D108BD9-81ED-4DB2-BD59-A6C34878D82A}">
                    <a16:rowId xmlns:a16="http://schemas.microsoft.com/office/drawing/2014/main" val="2556844529"/>
                  </a:ext>
                </a:extLst>
              </a:tr>
              <a:tr h="1087268">
                <a:tc>
                  <a:txBody>
                    <a:bodyPr/>
                    <a:lstStyle/>
                    <a:p>
                      <a:pPr marL="0" algn="l" rtl="0" eaLnBrk="1" latinLnBrk="0" hangingPunct="1"/>
                      <a:r>
                        <a:rPr lang="en-US" sz="1800" b="1" kern="1200">
                          <a:solidFill>
                            <a:schemeClr val="tx1"/>
                          </a:solidFill>
                          <a:latin typeface="+mn-lt"/>
                          <a:ea typeface="+mn-ea"/>
                          <a:cs typeface="+mn-cs"/>
                        </a:rPr>
                        <a:t>Computational Efficiency</a:t>
                      </a:r>
                    </a:p>
                  </a:txBody>
                  <a:tcPr>
                    <a:solidFill>
                      <a:schemeClr val="accent3"/>
                    </a:solidFill>
                  </a:tcPr>
                </a:tc>
                <a:tc>
                  <a:txBody>
                    <a:bodyPr/>
                    <a:lstStyle/>
                    <a:p>
                      <a:pPr algn="ctr"/>
                      <a:r>
                        <a:rPr lang="en-US">
                          <a:solidFill>
                            <a:srgbClr val="FF0000"/>
                          </a:solidFill>
                        </a:rPr>
                        <a:t>2</a:t>
                      </a:r>
                    </a:p>
                  </a:txBody>
                  <a:tcPr anchor="ctr"/>
                </a:tc>
                <a:tc>
                  <a:txBody>
                    <a:bodyPr/>
                    <a:lstStyle/>
                    <a:p>
                      <a:pPr algn="ctr"/>
                      <a:endParaRPr lang="en-US"/>
                    </a:p>
                  </a:txBody>
                  <a:tcPr anchor="ctr"/>
                </a:tc>
                <a:tc>
                  <a:txBody>
                    <a:bodyPr/>
                    <a:lstStyle/>
                    <a:p>
                      <a:pPr algn="ctr"/>
                      <a:endParaRPr lang="en-US"/>
                    </a:p>
                  </a:txBody>
                  <a:tcPr anchor="ctr"/>
                </a:tc>
                <a:tc>
                  <a:txBody>
                    <a:bodyPr/>
                    <a:lstStyle/>
                    <a:p>
                      <a:pPr lvl="0" algn="ctr">
                        <a:buNone/>
                      </a:pPr>
                      <a:r>
                        <a:rPr lang="en-US" dirty="0"/>
                        <a:t>2</a:t>
                      </a:r>
                    </a:p>
                  </a:txBody>
                  <a:tcPr anchor="ctr">
                    <a:solidFill>
                      <a:schemeClr val="tx1">
                        <a:lumMod val="20000"/>
                        <a:lumOff val="80000"/>
                      </a:schemeClr>
                    </a:solidFill>
                  </a:tcPr>
                </a:tc>
                <a:extLst>
                  <a:ext uri="{0D108BD9-81ED-4DB2-BD59-A6C34878D82A}">
                    <a16:rowId xmlns:a16="http://schemas.microsoft.com/office/drawing/2014/main" val="207802479"/>
                  </a:ext>
                </a:extLst>
              </a:tr>
              <a:tr h="1087268">
                <a:tc>
                  <a:txBody>
                    <a:bodyPr/>
                    <a:lstStyle/>
                    <a:p>
                      <a:pPr marL="0" lvl="0" algn="l">
                        <a:buNone/>
                      </a:pPr>
                      <a:r>
                        <a:rPr lang="en-US" sz="1800" b="1" kern="1200">
                          <a:solidFill>
                            <a:schemeClr val="tx1"/>
                          </a:solidFill>
                          <a:latin typeface="+mn-lt"/>
                          <a:ea typeface="+mn-ea"/>
                          <a:cs typeface="+mn-cs"/>
                        </a:rPr>
                        <a:t>In </a:t>
                      </a:r>
                      <a:r>
                        <a:rPr lang="en-US" sz="1800" b="1" i="1" kern="1200">
                          <a:solidFill>
                            <a:schemeClr val="tx1"/>
                          </a:solidFill>
                          <a:latin typeface="+mn-lt"/>
                          <a:ea typeface="+mn-ea"/>
                          <a:cs typeface="+mn-cs"/>
                        </a:rPr>
                        <a:t>Seriatim </a:t>
                      </a:r>
                    </a:p>
                  </a:txBody>
                  <a:tcPr>
                    <a:solidFill>
                      <a:schemeClr val="accent3"/>
                    </a:solidFill>
                  </a:tcPr>
                </a:tc>
                <a:tc>
                  <a:txBody>
                    <a:bodyPr/>
                    <a:lstStyle/>
                    <a:p>
                      <a:pPr lvl="0" algn="ctr">
                        <a:buNone/>
                      </a:pPr>
                      <a:r>
                        <a:rPr lang="en-US">
                          <a:solidFill>
                            <a:srgbClr val="FF0000"/>
                          </a:solidFill>
                        </a:rPr>
                        <a:t>1</a:t>
                      </a:r>
                    </a:p>
                  </a:txBody>
                  <a:tcPr anchor="ctr"/>
                </a:tc>
                <a:tc>
                  <a:txBody>
                    <a:bodyPr/>
                    <a:lstStyle/>
                    <a:p>
                      <a:pPr lvl="0" algn="ctr">
                        <a:buNone/>
                      </a:pPr>
                      <a:endParaRPr lang="en-US"/>
                    </a:p>
                  </a:txBody>
                  <a:tcPr anchor="ctr"/>
                </a:tc>
                <a:tc>
                  <a:txBody>
                    <a:bodyPr/>
                    <a:lstStyle/>
                    <a:p>
                      <a:pPr lvl="0" algn="ctr">
                        <a:buNone/>
                      </a:pPr>
                      <a:endParaRPr lang="en-US"/>
                    </a:p>
                  </a:txBody>
                  <a:tcPr anchor="ctr"/>
                </a:tc>
                <a:tc>
                  <a:txBody>
                    <a:bodyPr/>
                    <a:lstStyle/>
                    <a:p>
                      <a:pPr lvl="0" algn="ctr">
                        <a:buNone/>
                      </a:pPr>
                      <a:r>
                        <a:rPr lang="en-US"/>
                        <a:t>1</a:t>
                      </a:r>
                    </a:p>
                  </a:txBody>
                  <a:tcPr anchor="ctr">
                    <a:solidFill>
                      <a:schemeClr val="tx1">
                        <a:lumMod val="20000"/>
                        <a:lumOff val="80000"/>
                      </a:schemeClr>
                    </a:solidFill>
                  </a:tcPr>
                </a:tc>
                <a:extLst>
                  <a:ext uri="{0D108BD9-81ED-4DB2-BD59-A6C34878D82A}">
                    <a16:rowId xmlns:a16="http://schemas.microsoft.com/office/drawing/2014/main" val="104878495"/>
                  </a:ext>
                </a:extLst>
              </a:tr>
              <a:tr h="1087268">
                <a:tc>
                  <a:txBody>
                    <a:bodyPr/>
                    <a:lstStyle/>
                    <a:p>
                      <a:pPr marL="0" algn="l" rtl="0" eaLnBrk="1" latinLnBrk="0" hangingPunct="1"/>
                      <a:r>
                        <a:rPr lang="en-US" sz="1800" b="1" kern="1200">
                          <a:solidFill>
                            <a:schemeClr val="tx1"/>
                          </a:solidFill>
                          <a:latin typeface="+mn-lt"/>
                          <a:ea typeface="+mn-ea"/>
                          <a:cs typeface="+mn-cs"/>
                        </a:rPr>
                        <a:t>Model Performance</a:t>
                      </a:r>
                    </a:p>
                  </a:txBody>
                  <a:tcPr>
                    <a:solidFill>
                      <a:schemeClr val="accent3"/>
                    </a:solidFill>
                  </a:tcPr>
                </a:tc>
                <a:tc>
                  <a:txBody>
                    <a:bodyPr/>
                    <a:lstStyle/>
                    <a:p>
                      <a:pPr algn="ctr"/>
                      <a:r>
                        <a:rPr lang="en-US">
                          <a:solidFill>
                            <a:srgbClr val="FF0000"/>
                          </a:solidFill>
                        </a:rPr>
                        <a:t>3</a:t>
                      </a:r>
                    </a:p>
                  </a:txBody>
                  <a:tcPr anchor="ctr"/>
                </a:tc>
                <a:tc>
                  <a:txBody>
                    <a:bodyPr/>
                    <a:lstStyle/>
                    <a:p>
                      <a:pPr algn="ctr"/>
                      <a:endParaRPr lang="en-US"/>
                    </a:p>
                  </a:txBody>
                  <a:tcPr anchor="ctr"/>
                </a:tc>
                <a:tc>
                  <a:txBody>
                    <a:bodyPr/>
                    <a:lstStyle/>
                    <a:p>
                      <a:pPr algn="ctr"/>
                      <a:endParaRPr lang="en-US"/>
                    </a:p>
                  </a:txBody>
                  <a:tcPr anchor="ctr"/>
                </a:tc>
                <a:tc>
                  <a:txBody>
                    <a:bodyPr/>
                    <a:lstStyle/>
                    <a:p>
                      <a:pPr lvl="0" algn="ctr">
                        <a:buNone/>
                      </a:pPr>
                      <a:r>
                        <a:rPr lang="en-US" dirty="0"/>
                        <a:t>3</a:t>
                      </a:r>
                    </a:p>
                  </a:txBody>
                  <a:tcPr anchor="ctr">
                    <a:solidFill>
                      <a:schemeClr val="tx1">
                        <a:lumMod val="20000"/>
                        <a:lumOff val="80000"/>
                      </a:schemeClr>
                    </a:solidFill>
                  </a:tcPr>
                </a:tc>
                <a:extLst>
                  <a:ext uri="{0D108BD9-81ED-4DB2-BD59-A6C34878D82A}">
                    <a16:rowId xmlns:a16="http://schemas.microsoft.com/office/drawing/2014/main" val="386325579"/>
                  </a:ext>
                </a:extLst>
              </a:tr>
            </a:tbl>
          </a:graphicData>
        </a:graphic>
      </p:graphicFrame>
    </p:spTree>
    <p:extLst>
      <p:ext uri="{BB962C8B-B14F-4D97-AF65-F5344CB8AC3E}">
        <p14:creationId xmlns:p14="http://schemas.microsoft.com/office/powerpoint/2010/main" val="20318092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700B0E7-5DEF-466B-97C8-B3FED9C61BA8}"/>
              </a:ext>
            </a:extLst>
          </p:cNvPr>
          <p:cNvSpPr>
            <a:spLocks noGrp="1"/>
          </p:cNvSpPr>
          <p:nvPr>
            <p:ph type="ftr" sz="quarter" idx="10"/>
          </p:nvPr>
        </p:nvSpPr>
        <p:spPr/>
        <p:txBody>
          <a:bodyPr/>
          <a:lstStyle/>
          <a:p>
            <a:endParaRPr lang="en-US"/>
          </a:p>
        </p:txBody>
      </p:sp>
      <p:sp>
        <p:nvSpPr>
          <p:cNvPr id="3" name="Slide Number Placeholder 2">
            <a:extLst>
              <a:ext uri="{FF2B5EF4-FFF2-40B4-BE49-F238E27FC236}">
                <a16:creationId xmlns:a16="http://schemas.microsoft.com/office/drawing/2014/main" id="{B97E9FB2-00BD-4BF9-8B66-70D49AD70DD3}"/>
              </a:ext>
            </a:extLst>
          </p:cNvPr>
          <p:cNvSpPr>
            <a:spLocks noGrp="1"/>
          </p:cNvSpPr>
          <p:nvPr>
            <p:ph type="sldNum" sz="quarter" idx="11"/>
          </p:nvPr>
        </p:nvSpPr>
        <p:spPr/>
        <p:txBody>
          <a:bodyPr/>
          <a:lstStyle/>
          <a:p>
            <a:fld id="{0507AC09-9C9B-4785-BF10-D68F00313425}" type="slidenum">
              <a:rPr lang="en-US" smtClean="0"/>
              <a:pPr/>
              <a:t>14</a:t>
            </a:fld>
            <a:endParaRPr lang="en-US"/>
          </a:p>
        </p:txBody>
      </p:sp>
      <p:sp>
        <p:nvSpPr>
          <p:cNvPr id="4" name="Title 3">
            <a:extLst>
              <a:ext uri="{FF2B5EF4-FFF2-40B4-BE49-F238E27FC236}">
                <a16:creationId xmlns:a16="http://schemas.microsoft.com/office/drawing/2014/main" id="{057D2B7C-98CB-408B-95C0-465654491223}"/>
              </a:ext>
            </a:extLst>
          </p:cNvPr>
          <p:cNvSpPr>
            <a:spLocks noGrp="1"/>
          </p:cNvSpPr>
          <p:nvPr>
            <p:ph type="title"/>
          </p:nvPr>
        </p:nvSpPr>
        <p:spPr/>
        <p:txBody>
          <a:bodyPr/>
          <a:lstStyle/>
          <a:p>
            <a:r>
              <a:rPr lang="en-US">
                <a:ea typeface="Kozuka Gothic Pro H"/>
                <a:cs typeface="Arial"/>
              </a:rPr>
              <a:t>Random Forest (RF)</a:t>
            </a:r>
            <a:endParaRPr lang="en-US"/>
          </a:p>
        </p:txBody>
      </p:sp>
      <p:pic>
        <p:nvPicPr>
          <p:cNvPr id="7" name="Picture 6" descr="A close up of a sign&#10;&#10;Description generated with high confidence">
            <a:extLst>
              <a:ext uri="{FF2B5EF4-FFF2-40B4-BE49-F238E27FC236}">
                <a16:creationId xmlns:a16="http://schemas.microsoft.com/office/drawing/2014/main" id="{60AC4385-2461-4878-AA56-F01E868BF6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pic>
        <p:nvPicPr>
          <p:cNvPr id="10" name="Picture 3" descr="A close up of a logo&#10;&#10;Description generated with very high confidence">
            <a:extLst>
              <a:ext uri="{FF2B5EF4-FFF2-40B4-BE49-F238E27FC236}">
                <a16:creationId xmlns:a16="http://schemas.microsoft.com/office/drawing/2014/main" id="{DABA61A6-2F38-4CC7-B1ED-80792F7382B8}"/>
              </a:ext>
            </a:extLst>
          </p:cNvPr>
          <p:cNvPicPr>
            <a:picLocks noChangeAspect="1"/>
          </p:cNvPicPr>
          <p:nvPr/>
        </p:nvPicPr>
        <p:blipFill>
          <a:blip r:embed="rId3"/>
          <a:stretch>
            <a:fillRect/>
          </a:stretch>
        </p:blipFill>
        <p:spPr>
          <a:xfrm>
            <a:off x="2561492" y="1946597"/>
            <a:ext cx="6828692" cy="3380972"/>
          </a:xfrm>
          <a:prstGeom prst="rect">
            <a:avLst/>
          </a:prstGeom>
        </p:spPr>
      </p:pic>
    </p:spTree>
    <p:extLst>
      <p:ext uri="{BB962C8B-B14F-4D97-AF65-F5344CB8AC3E}">
        <p14:creationId xmlns:p14="http://schemas.microsoft.com/office/powerpoint/2010/main" val="2516679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3DB0C-A68C-4743-808F-B4A5D28CF993}"/>
              </a:ext>
            </a:extLst>
          </p:cNvPr>
          <p:cNvSpPr>
            <a:spLocks noGrp="1"/>
          </p:cNvSpPr>
          <p:nvPr>
            <p:ph type="title"/>
          </p:nvPr>
        </p:nvSpPr>
        <p:spPr/>
        <p:txBody>
          <a:bodyPr/>
          <a:lstStyle/>
          <a:p>
            <a:r>
              <a:rPr lang="en-US">
                <a:ea typeface="+mj-lt"/>
                <a:cs typeface="+mj-lt"/>
              </a:rPr>
              <a:t>Random Forest Overview</a:t>
            </a:r>
            <a:endParaRPr lang="en-US" b="0">
              <a:ea typeface="+mj-lt"/>
              <a:cs typeface="+mj-lt"/>
            </a:endParaRPr>
          </a:p>
        </p:txBody>
      </p:sp>
      <p:sp>
        <p:nvSpPr>
          <p:cNvPr id="3" name="Content Placeholder 2">
            <a:extLst>
              <a:ext uri="{FF2B5EF4-FFF2-40B4-BE49-F238E27FC236}">
                <a16:creationId xmlns:a16="http://schemas.microsoft.com/office/drawing/2014/main" id="{0CA5D1D2-EA3A-4FAC-BA08-F9CB8EDEF3FA}"/>
              </a:ext>
            </a:extLst>
          </p:cNvPr>
          <p:cNvSpPr>
            <a:spLocks noGrp="1"/>
          </p:cNvSpPr>
          <p:nvPr>
            <p:ph idx="1"/>
          </p:nvPr>
        </p:nvSpPr>
        <p:spPr/>
        <p:txBody>
          <a:bodyPr anchor="t"/>
          <a:lstStyle/>
          <a:p>
            <a:pPr marL="0" indent="0">
              <a:lnSpc>
                <a:spcPct val="100000"/>
              </a:lnSpc>
              <a:spcBef>
                <a:spcPts val="0"/>
              </a:spcBef>
              <a:spcAft>
                <a:spcPts val="0"/>
              </a:spcAft>
              <a:buNone/>
            </a:pPr>
            <a:r>
              <a:rPr lang="en-US" sz="2000" b="1" u="sng">
                <a:ea typeface="+mn-lt"/>
                <a:cs typeface="+mn-lt"/>
              </a:rPr>
              <a:t>How it works:</a:t>
            </a:r>
            <a:endParaRPr lang="en-US" sz="2000" u="sng">
              <a:ea typeface="+mn-lt"/>
              <a:cs typeface="+mn-lt"/>
            </a:endParaRPr>
          </a:p>
          <a:p>
            <a:pPr marL="0" indent="0">
              <a:lnSpc>
                <a:spcPct val="100000"/>
              </a:lnSpc>
              <a:spcBef>
                <a:spcPts val="0"/>
              </a:spcBef>
              <a:spcAft>
                <a:spcPts val="0"/>
              </a:spcAft>
              <a:buNone/>
            </a:pPr>
            <a:r>
              <a:rPr lang="en-US">
                <a:solidFill>
                  <a:schemeClr val="tx1"/>
                </a:solidFill>
                <a:ea typeface="+mn-lt"/>
                <a:cs typeface="+mn-lt"/>
              </a:rPr>
              <a:t>Large number of 'Decision trees' merged together to get a </a:t>
            </a:r>
            <a:r>
              <a:rPr lang="en-US" u="sng">
                <a:solidFill>
                  <a:schemeClr val="tx1"/>
                </a:solidFill>
                <a:ea typeface="+mn-lt"/>
                <a:cs typeface="+mn-lt"/>
              </a:rPr>
              <a:t>more accurate and stable prediction</a:t>
            </a:r>
            <a:endParaRPr lang="en-US">
              <a:solidFill>
                <a:schemeClr val="tx1"/>
              </a:solidFill>
              <a:ea typeface="+mn-lt"/>
              <a:cs typeface="+mn-lt"/>
            </a:endParaRPr>
          </a:p>
          <a:p>
            <a:pPr marL="0" indent="0">
              <a:buNone/>
            </a:pPr>
            <a:endParaRPr lang="en-US"/>
          </a:p>
          <a:p>
            <a:pPr marL="0" indent="0">
              <a:lnSpc>
                <a:spcPct val="100000"/>
              </a:lnSpc>
              <a:spcBef>
                <a:spcPts val="0"/>
              </a:spcBef>
              <a:spcAft>
                <a:spcPts val="0"/>
              </a:spcAft>
              <a:buNone/>
            </a:pPr>
            <a:r>
              <a:rPr lang="en-US" sz="2000" b="1" u="sng">
                <a:ea typeface="+mn-lt"/>
                <a:cs typeface="+mn-lt"/>
              </a:rPr>
              <a:t>Feature Importance:</a:t>
            </a:r>
            <a:endParaRPr lang="en-US" sz="2000" u="sng">
              <a:ea typeface="+mn-lt"/>
              <a:cs typeface="+mn-lt"/>
            </a:endParaRPr>
          </a:p>
          <a:p>
            <a:pPr marL="0" indent="0">
              <a:lnSpc>
                <a:spcPct val="100000"/>
              </a:lnSpc>
              <a:spcBef>
                <a:spcPts val="0"/>
              </a:spcBef>
              <a:spcAft>
                <a:spcPts val="0"/>
              </a:spcAft>
              <a:buNone/>
            </a:pPr>
            <a:r>
              <a:rPr lang="en-US" u="sng">
                <a:solidFill>
                  <a:schemeClr val="tx1"/>
                </a:solidFill>
                <a:ea typeface="+mn-lt"/>
                <a:cs typeface="+mn-lt"/>
              </a:rPr>
              <a:t>Measure the relative importance of each feature on the prediction </a:t>
            </a:r>
            <a:r>
              <a:rPr lang="en-US">
                <a:solidFill>
                  <a:schemeClr val="tx1"/>
                </a:solidFill>
                <a:ea typeface="+mn-lt"/>
                <a:cs typeface="+mn-lt"/>
              </a:rPr>
              <a:t>- Decide which features you may want to drop, because they don’t contribute enough to the prediction process.</a:t>
            </a:r>
          </a:p>
          <a:p>
            <a:pPr marL="0" indent="0">
              <a:buNone/>
            </a:pPr>
            <a:endParaRPr lang="en-US"/>
          </a:p>
          <a:p>
            <a:pPr marL="0" indent="0">
              <a:lnSpc>
                <a:spcPct val="100000"/>
              </a:lnSpc>
              <a:spcBef>
                <a:spcPts val="0"/>
              </a:spcBef>
              <a:spcAft>
                <a:spcPts val="0"/>
              </a:spcAft>
              <a:buNone/>
            </a:pPr>
            <a:r>
              <a:rPr lang="en-US" sz="2000" b="1" u="sng">
                <a:ea typeface="+mn-lt"/>
                <a:cs typeface="+mn-lt"/>
              </a:rPr>
              <a:t>Hyperparameter Optimization:</a:t>
            </a:r>
            <a:endParaRPr lang="en-US" sz="2000" u="sng">
              <a:ea typeface="+mn-lt"/>
              <a:cs typeface="+mn-lt"/>
            </a:endParaRPr>
          </a:p>
          <a:p>
            <a:pPr marL="0" indent="0">
              <a:lnSpc>
                <a:spcPct val="100000"/>
              </a:lnSpc>
              <a:spcBef>
                <a:spcPts val="0"/>
              </a:spcBef>
              <a:spcAft>
                <a:spcPts val="0"/>
              </a:spcAft>
              <a:buNone/>
            </a:pPr>
            <a:r>
              <a:rPr lang="en-US">
                <a:solidFill>
                  <a:schemeClr val="tx1"/>
                </a:solidFill>
                <a:ea typeface="+mn-lt"/>
                <a:cs typeface="+mn-lt"/>
              </a:rPr>
              <a:t>Fine-tune the model results to increase the predictive power such as:</a:t>
            </a:r>
          </a:p>
          <a:p>
            <a:pPr marL="285750" indent="-285750">
              <a:lnSpc>
                <a:spcPct val="100000"/>
              </a:lnSpc>
              <a:spcBef>
                <a:spcPts val="0"/>
              </a:spcBef>
              <a:spcAft>
                <a:spcPts val="0"/>
              </a:spcAft>
              <a:buFont typeface="Arial,Sans-Serif"/>
              <a:buChar char="•"/>
            </a:pPr>
            <a:r>
              <a:rPr lang="en-US">
                <a:solidFill>
                  <a:schemeClr val="tx1"/>
                </a:solidFill>
                <a:ea typeface="+mn-lt"/>
                <a:cs typeface="+mn-lt"/>
              </a:rPr>
              <a:t>Number of trees built (more trees imply more accurate predictions)</a:t>
            </a:r>
          </a:p>
          <a:p>
            <a:pPr marL="285750" indent="-285750">
              <a:lnSpc>
                <a:spcPct val="100000"/>
              </a:lnSpc>
              <a:spcBef>
                <a:spcPts val="0"/>
              </a:spcBef>
              <a:spcAft>
                <a:spcPts val="0"/>
              </a:spcAft>
              <a:buFont typeface="Arial,Sans-Serif"/>
              <a:buChar char="•"/>
            </a:pPr>
            <a:r>
              <a:rPr lang="en-US">
                <a:solidFill>
                  <a:schemeClr val="tx1"/>
                </a:solidFill>
                <a:ea typeface="+mn-lt"/>
                <a:cs typeface="+mn-lt"/>
              </a:rPr>
              <a:t>Features to split (Number of features considered for a split)</a:t>
            </a:r>
          </a:p>
          <a:p>
            <a:pPr marL="0" indent="0">
              <a:buNone/>
            </a:pPr>
            <a:endParaRPr lang="en-US"/>
          </a:p>
        </p:txBody>
      </p:sp>
      <p:pic>
        <p:nvPicPr>
          <p:cNvPr id="4" name="Picture 3" descr="A close up of a sign&#10;&#10;Description generated with high confidence">
            <a:extLst>
              <a:ext uri="{FF2B5EF4-FFF2-40B4-BE49-F238E27FC236}">
                <a16:creationId xmlns:a16="http://schemas.microsoft.com/office/drawing/2014/main" id="{95013B60-0F41-4852-8197-EA23F17C42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31127022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2" descr="A close up of a logo&#10;&#10;Description generated with very high confidence">
            <a:extLst>
              <a:ext uri="{FF2B5EF4-FFF2-40B4-BE49-F238E27FC236}">
                <a16:creationId xmlns:a16="http://schemas.microsoft.com/office/drawing/2014/main" id="{E384772E-67C0-4C56-BF65-056C8C608333}"/>
              </a:ext>
            </a:extLst>
          </p:cNvPr>
          <p:cNvPicPr>
            <a:picLocks noChangeAspect="1"/>
          </p:cNvPicPr>
          <p:nvPr/>
        </p:nvPicPr>
        <p:blipFill>
          <a:blip r:embed="rId3"/>
          <a:stretch>
            <a:fillRect/>
          </a:stretch>
        </p:blipFill>
        <p:spPr>
          <a:xfrm>
            <a:off x="4841630" y="937626"/>
            <a:ext cx="7233137" cy="5375467"/>
          </a:xfrm>
          <a:prstGeom prst="rect">
            <a:avLst/>
          </a:prstGeom>
        </p:spPr>
      </p:pic>
      <p:sp>
        <p:nvSpPr>
          <p:cNvPr id="2" name="Title 1">
            <a:extLst>
              <a:ext uri="{FF2B5EF4-FFF2-40B4-BE49-F238E27FC236}">
                <a16:creationId xmlns:a16="http://schemas.microsoft.com/office/drawing/2014/main" id="{7533DB0C-A68C-4743-808F-B4A5D28CF993}"/>
              </a:ext>
            </a:extLst>
          </p:cNvPr>
          <p:cNvSpPr>
            <a:spLocks noGrp="1"/>
          </p:cNvSpPr>
          <p:nvPr>
            <p:ph type="title"/>
          </p:nvPr>
        </p:nvSpPr>
        <p:spPr/>
        <p:txBody>
          <a:bodyPr/>
          <a:lstStyle/>
          <a:p>
            <a:r>
              <a:rPr lang="en-US">
                <a:ea typeface="+mj-lt"/>
                <a:cs typeface="+mj-lt"/>
              </a:rPr>
              <a:t>Random Forest Example</a:t>
            </a:r>
            <a:endParaRPr lang="en-US" b="0">
              <a:ea typeface="+mj-lt"/>
              <a:cs typeface="+mj-lt"/>
            </a:endParaRPr>
          </a:p>
        </p:txBody>
      </p:sp>
      <p:pic>
        <p:nvPicPr>
          <p:cNvPr id="4" name="Picture 3" descr="A close up of a sign&#10;&#10;Description generated with high confidence">
            <a:extLst>
              <a:ext uri="{FF2B5EF4-FFF2-40B4-BE49-F238E27FC236}">
                <a16:creationId xmlns:a16="http://schemas.microsoft.com/office/drawing/2014/main" id="{95013B60-0F41-4852-8197-EA23F17C42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
        <p:nvSpPr>
          <p:cNvPr id="10" name="TextBox 9">
            <a:extLst>
              <a:ext uri="{FF2B5EF4-FFF2-40B4-BE49-F238E27FC236}">
                <a16:creationId xmlns:a16="http://schemas.microsoft.com/office/drawing/2014/main" id="{D49E9CF6-80F3-4F1C-9F6C-F096BBF2880F}"/>
              </a:ext>
            </a:extLst>
          </p:cNvPr>
          <p:cNvSpPr txBox="1"/>
          <p:nvPr/>
        </p:nvSpPr>
        <p:spPr>
          <a:xfrm>
            <a:off x="539261" y="1342293"/>
            <a:ext cx="57912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50% of the overall population like the Patriots</a:t>
            </a:r>
          </a:p>
          <a:p>
            <a:endParaRPr lang="en-US" b="1" dirty="0">
              <a:cs typeface="Calibri"/>
            </a:endParaRPr>
          </a:p>
          <a:p>
            <a:r>
              <a:rPr lang="en-US">
                <a:cs typeface="Calibri"/>
              </a:rPr>
              <a:t>The model is trying to make splits to ultimately get a group of people as close to 100% and 0% as possible.</a:t>
            </a:r>
            <a:endParaRPr lang="en-US" dirty="0">
              <a:ea typeface="+mn-lt"/>
              <a:cs typeface="+mn-lt"/>
            </a:endParaRPr>
          </a:p>
        </p:txBody>
      </p:sp>
      <p:sp>
        <p:nvSpPr>
          <p:cNvPr id="14" name="TextBox 13">
            <a:extLst>
              <a:ext uri="{FF2B5EF4-FFF2-40B4-BE49-F238E27FC236}">
                <a16:creationId xmlns:a16="http://schemas.microsoft.com/office/drawing/2014/main" id="{479B88A5-6A34-471E-944C-206C3346DA00}"/>
              </a:ext>
            </a:extLst>
          </p:cNvPr>
          <p:cNvSpPr txBox="1"/>
          <p:nvPr/>
        </p:nvSpPr>
        <p:spPr>
          <a:xfrm>
            <a:off x="539262" y="2795954"/>
            <a:ext cx="27432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Segoe UI"/>
              </a:rPr>
              <a:t>The model results:​</a:t>
            </a:r>
          </a:p>
          <a:p>
            <a:pPr marL="285750" indent="-285750">
              <a:buFont typeface="Arial"/>
              <a:buChar char="•"/>
            </a:pPr>
            <a:r>
              <a:rPr lang="en-US">
                <a:cs typeface="Segoe UI"/>
              </a:rPr>
              <a:t>Not from NE: 20%​</a:t>
            </a:r>
          </a:p>
          <a:p>
            <a:pPr marL="285750" indent="-285750">
              <a:buFont typeface="Arial"/>
              <a:buChar char="•"/>
            </a:pPr>
            <a:r>
              <a:rPr lang="en-US">
                <a:cs typeface="Segoe UI"/>
              </a:rPr>
              <a:t>From NE and 65+: 0%​</a:t>
            </a:r>
          </a:p>
          <a:p>
            <a:pPr marL="285750" indent="-285750">
              <a:buFont typeface="Arial"/>
              <a:buChar char="•"/>
            </a:pPr>
            <a:r>
              <a:rPr lang="en-US">
                <a:cs typeface="Segoe UI"/>
              </a:rPr>
              <a:t>From NE and &lt;65: 100%​</a:t>
            </a:r>
          </a:p>
        </p:txBody>
      </p:sp>
      <p:sp>
        <p:nvSpPr>
          <p:cNvPr id="17" name="TextBox 16">
            <a:extLst>
              <a:ext uri="{FF2B5EF4-FFF2-40B4-BE49-F238E27FC236}">
                <a16:creationId xmlns:a16="http://schemas.microsoft.com/office/drawing/2014/main" id="{93BAEAD1-AD9D-4143-BA23-12490EE07C28}"/>
              </a:ext>
            </a:extLst>
          </p:cNvPr>
          <p:cNvSpPr txBox="1"/>
          <p:nvPr/>
        </p:nvSpPr>
        <p:spPr>
          <a:xfrm>
            <a:off x="539261" y="4472354"/>
            <a:ext cx="3938954" cy="1200329"/>
          </a:xfrm>
          <a:prstGeom prst="rect">
            <a:avLst/>
          </a:prstGeom>
          <a:noFill/>
          <a:ln w="28575">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a:cs typeface="Segoe UI"/>
              </a:rPr>
              <a:t>Objective:</a:t>
            </a:r>
            <a:endParaRPr lang="en-US" b="1" dirty="0">
              <a:cs typeface="Segoe UI"/>
            </a:endParaRPr>
          </a:p>
          <a:p>
            <a:r>
              <a:rPr lang="en-US" dirty="0">
                <a:cs typeface="Segoe UI"/>
              </a:rPr>
              <a:t>Predicting the likelihood of lapse using mutiple splits on the given features for </a:t>
            </a:r>
            <a:r>
              <a:rPr lang="en-US">
                <a:cs typeface="Segoe UI"/>
              </a:rPr>
              <a:t>each policy holder.</a:t>
            </a:r>
            <a:endParaRPr lang="en-US" dirty="0">
              <a:cs typeface="Segoe UI"/>
            </a:endParaRPr>
          </a:p>
        </p:txBody>
      </p:sp>
    </p:spTree>
    <p:extLst>
      <p:ext uri="{BB962C8B-B14F-4D97-AF65-F5344CB8AC3E}">
        <p14:creationId xmlns:p14="http://schemas.microsoft.com/office/powerpoint/2010/main" val="18506147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3DB0C-A68C-4743-808F-B4A5D28CF993}"/>
              </a:ext>
            </a:extLst>
          </p:cNvPr>
          <p:cNvSpPr>
            <a:spLocks noGrp="1"/>
          </p:cNvSpPr>
          <p:nvPr>
            <p:ph type="title"/>
          </p:nvPr>
        </p:nvSpPr>
        <p:spPr/>
        <p:txBody>
          <a:bodyPr/>
          <a:lstStyle/>
          <a:p>
            <a:r>
              <a:rPr lang="en-US">
                <a:ea typeface="+mj-lt"/>
                <a:cs typeface="+mj-lt"/>
              </a:rPr>
              <a:t>Data aggregation - Important variables</a:t>
            </a:r>
            <a:endParaRPr lang="en-US"/>
          </a:p>
        </p:txBody>
      </p:sp>
      <p:pic>
        <p:nvPicPr>
          <p:cNvPr id="4" name="Picture 3" descr="A close up of a sign&#10;&#10;Description generated with high confidence">
            <a:extLst>
              <a:ext uri="{FF2B5EF4-FFF2-40B4-BE49-F238E27FC236}">
                <a16:creationId xmlns:a16="http://schemas.microsoft.com/office/drawing/2014/main" id="{95013B60-0F41-4852-8197-EA23F17C42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
        <p:nvSpPr>
          <p:cNvPr id="8" name="TextBox 1">
            <a:extLst>
              <a:ext uri="{FF2B5EF4-FFF2-40B4-BE49-F238E27FC236}">
                <a16:creationId xmlns:a16="http://schemas.microsoft.com/office/drawing/2014/main" id="{4A3CD1D9-F534-4B8D-975A-719B270F5BCA}"/>
              </a:ext>
            </a:extLst>
          </p:cNvPr>
          <p:cNvSpPr txBox="1"/>
          <p:nvPr/>
        </p:nvSpPr>
        <p:spPr>
          <a:xfrm>
            <a:off x="6979230" y="1443117"/>
            <a:ext cx="5168394" cy="1754326"/>
          </a:xfrm>
          <a:prstGeom prst="rect">
            <a:avLst/>
          </a:prstGeom>
          <a:noFill/>
        </p:spPr>
        <p:txBody>
          <a:bodyPr wrap="square"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t>Total </a:t>
            </a:r>
            <a:r>
              <a:rPr lang="en-US" b="1">
                <a:solidFill>
                  <a:schemeClr val="bg2"/>
                </a:solidFill>
              </a:rPr>
              <a:t>9 variables</a:t>
            </a:r>
            <a:r>
              <a:rPr lang="en-US" b="1"/>
              <a:t> considered to create an aggregated dataset.</a:t>
            </a:r>
            <a:r>
              <a:rPr lang="en-US" b="1">
                <a:solidFill>
                  <a:srgbClr val="474747"/>
                </a:solidFill>
              </a:rPr>
              <a:t> </a:t>
            </a:r>
          </a:p>
          <a:p>
            <a:endParaRPr lang="en-US" b="1">
              <a:solidFill>
                <a:srgbClr val="474747"/>
              </a:solidFill>
            </a:endParaRPr>
          </a:p>
          <a:p>
            <a:r>
              <a:rPr lang="en-US" b="1">
                <a:solidFill>
                  <a:srgbClr val="474747"/>
                </a:solidFill>
              </a:rPr>
              <a:t>The </a:t>
            </a:r>
            <a:r>
              <a:rPr lang="en-US" b="1"/>
              <a:t>data aggregation was done by:</a:t>
            </a:r>
            <a:endParaRPr lang="en-US" b="1">
              <a:cs typeface="Calibri"/>
            </a:endParaRPr>
          </a:p>
          <a:p>
            <a:pPr marL="285750" indent="-285750">
              <a:buFont typeface="Arial" panose="020B0604020202020204" pitchFamily="34" charset="0"/>
              <a:buChar char="•"/>
            </a:pPr>
            <a:r>
              <a:rPr lang="en-US" b="1"/>
              <a:t>Sum of Exposure</a:t>
            </a:r>
            <a:endParaRPr lang="en-US" b="1">
              <a:cs typeface="Calibri"/>
            </a:endParaRPr>
          </a:p>
          <a:p>
            <a:pPr marL="285750" indent="-285750">
              <a:buFont typeface="Arial" panose="020B0604020202020204" pitchFamily="34" charset="0"/>
              <a:buChar char="•"/>
            </a:pPr>
            <a:r>
              <a:rPr lang="en-US" b="1"/>
              <a:t>Sum of Lapses</a:t>
            </a:r>
            <a:endParaRPr lang="en-US" b="1">
              <a:cs typeface="Calibri"/>
            </a:endParaRPr>
          </a:p>
        </p:txBody>
      </p:sp>
      <p:sp>
        <p:nvSpPr>
          <p:cNvPr id="11" name="TextBox 7">
            <a:extLst>
              <a:ext uri="{FF2B5EF4-FFF2-40B4-BE49-F238E27FC236}">
                <a16:creationId xmlns:a16="http://schemas.microsoft.com/office/drawing/2014/main" id="{A8A711E3-FC1E-4D70-9211-B6B65A026BB9}"/>
              </a:ext>
            </a:extLst>
          </p:cNvPr>
          <p:cNvSpPr txBox="1"/>
          <p:nvPr/>
        </p:nvSpPr>
        <p:spPr>
          <a:xfrm>
            <a:off x="6979230" y="3732600"/>
            <a:ext cx="3969676" cy="369332"/>
          </a:xfrm>
          <a:prstGeom prst="rect">
            <a:avLst/>
          </a:prstGeom>
          <a:noFill/>
        </p:spPr>
        <p:txBody>
          <a:bodyPr wrap="none"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chemeClr val="bg2"/>
                </a:solidFill>
              </a:rPr>
              <a:t>Calculate the Lapse rate for predictions:</a:t>
            </a:r>
            <a:endParaRPr lang="en-US" b="1">
              <a:solidFill>
                <a:schemeClr val="bg2"/>
              </a:solidFill>
              <a:cs typeface="Calibri"/>
            </a:endParaRPr>
          </a:p>
        </p:txBody>
      </p:sp>
      <p:pic>
        <p:nvPicPr>
          <p:cNvPr id="251" name="Picture 251">
            <a:extLst>
              <a:ext uri="{FF2B5EF4-FFF2-40B4-BE49-F238E27FC236}">
                <a16:creationId xmlns:a16="http://schemas.microsoft.com/office/drawing/2014/main" id="{BA772510-CACF-4BB5-848B-73A9F0227747}"/>
              </a:ext>
            </a:extLst>
          </p:cNvPr>
          <p:cNvPicPr>
            <a:picLocks noChangeAspect="1"/>
          </p:cNvPicPr>
          <p:nvPr/>
        </p:nvPicPr>
        <p:blipFill>
          <a:blip r:embed="rId4"/>
          <a:stretch>
            <a:fillRect/>
          </a:stretch>
        </p:blipFill>
        <p:spPr>
          <a:xfrm>
            <a:off x="7505700" y="4325816"/>
            <a:ext cx="3212123" cy="973015"/>
          </a:xfrm>
          <a:prstGeom prst="rect">
            <a:avLst/>
          </a:prstGeom>
        </p:spPr>
      </p:pic>
      <p:pic>
        <p:nvPicPr>
          <p:cNvPr id="253" name="Picture 253" descr="A screenshot of a cell phone&#10;&#10;Description generated with very high confidence">
            <a:extLst>
              <a:ext uri="{FF2B5EF4-FFF2-40B4-BE49-F238E27FC236}">
                <a16:creationId xmlns:a16="http://schemas.microsoft.com/office/drawing/2014/main" id="{A8477E71-479A-4F17-9004-00E79E5528DA}"/>
              </a:ext>
            </a:extLst>
          </p:cNvPr>
          <p:cNvPicPr>
            <a:picLocks noChangeAspect="1"/>
          </p:cNvPicPr>
          <p:nvPr/>
        </p:nvPicPr>
        <p:blipFill>
          <a:blip r:embed="rId5"/>
          <a:stretch>
            <a:fillRect/>
          </a:stretch>
        </p:blipFill>
        <p:spPr>
          <a:xfrm>
            <a:off x="644769" y="1441938"/>
            <a:ext cx="5838092" cy="4495800"/>
          </a:xfrm>
          <a:prstGeom prst="rect">
            <a:avLst/>
          </a:prstGeom>
        </p:spPr>
      </p:pic>
    </p:spTree>
    <p:extLst>
      <p:ext uri="{BB962C8B-B14F-4D97-AF65-F5344CB8AC3E}">
        <p14:creationId xmlns:p14="http://schemas.microsoft.com/office/powerpoint/2010/main" val="14296678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C343DB5-D903-D742-8D99-B79AEB6781D7}"/>
              </a:ext>
            </a:extLst>
          </p:cNvPr>
          <p:cNvSpPr txBox="1"/>
          <p:nvPr/>
        </p:nvSpPr>
        <p:spPr>
          <a:xfrm>
            <a:off x="446314" y="1483112"/>
            <a:ext cx="5854488" cy="338554"/>
          </a:xfrm>
          <a:prstGeom prst="rect">
            <a:avLst/>
          </a:prstGeom>
          <a:noFill/>
        </p:spPr>
        <p:txBody>
          <a:bodyPr wrap="none" rtlCol="0">
            <a:spAutoFit/>
          </a:bodyPr>
          <a:lstStyle/>
          <a:p>
            <a:r>
              <a:rPr lang="en-US" sz="1600"/>
              <a:t>The Total Premium amount was divided into 3 categories:</a:t>
            </a:r>
          </a:p>
        </p:txBody>
      </p:sp>
      <p:graphicFrame>
        <p:nvGraphicFramePr>
          <p:cNvPr id="7" name="Table 6">
            <a:extLst>
              <a:ext uri="{FF2B5EF4-FFF2-40B4-BE49-F238E27FC236}">
                <a16:creationId xmlns:a16="http://schemas.microsoft.com/office/drawing/2014/main" id="{F842DBE5-E2CA-ED40-8A63-61B22C39CD30}"/>
              </a:ext>
            </a:extLst>
          </p:cNvPr>
          <p:cNvGraphicFramePr>
            <a:graphicFrameLocks noGrp="1"/>
          </p:cNvGraphicFramePr>
          <p:nvPr>
            <p:extLst>
              <p:ext uri="{D42A27DB-BD31-4B8C-83A1-F6EECF244321}">
                <p14:modId xmlns:p14="http://schemas.microsoft.com/office/powerpoint/2010/main" val="1979767362"/>
              </p:ext>
            </p:extLst>
          </p:nvPr>
        </p:nvGraphicFramePr>
        <p:xfrm>
          <a:off x="571190" y="2124719"/>
          <a:ext cx="9482231" cy="1483360"/>
        </p:xfrm>
        <a:graphic>
          <a:graphicData uri="http://schemas.openxmlformats.org/drawingml/2006/table">
            <a:tbl>
              <a:tblPr firstRow="1" bandRow="1">
                <a:tableStyleId>{793D81CF-94F2-401A-BA57-92F5A7B2D0C5}</a:tableStyleId>
              </a:tblPr>
              <a:tblGrid>
                <a:gridCol w="2698469">
                  <a:extLst>
                    <a:ext uri="{9D8B030D-6E8A-4147-A177-3AD203B41FA5}">
                      <a16:colId xmlns:a16="http://schemas.microsoft.com/office/drawing/2014/main" val="962445285"/>
                    </a:ext>
                  </a:extLst>
                </a:gridCol>
                <a:gridCol w="2042646">
                  <a:extLst>
                    <a:ext uri="{9D8B030D-6E8A-4147-A177-3AD203B41FA5}">
                      <a16:colId xmlns:a16="http://schemas.microsoft.com/office/drawing/2014/main" val="233367663"/>
                    </a:ext>
                  </a:extLst>
                </a:gridCol>
                <a:gridCol w="2370558">
                  <a:extLst>
                    <a:ext uri="{9D8B030D-6E8A-4147-A177-3AD203B41FA5}">
                      <a16:colId xmlns:a16="http://schemas.microsoft.com/office/drawing/2014/main" val="1115588943"/>
                    </a:ext>
                  </a:extLst>
                </a:gridCol>
                <a:gridCol w="2370558">
                  <a:extLst>
                    <a:ext uri="{9D8B030D-6E8A-4147-A177-3AD203B41FA5}">
                      <a16:colId xmlns:a16="http://schemas.microsoft.com/office/drawing/2014/main" val="238569287"/>
                    </a:ext>
                  </a:extLst>
                </a:gridCol>
              </a:tblGrid>
              <a:tr h="370840">
                <a:tc>
                  <a:txBody>
                    <a:bodyPr/>
                    <a:lstStyle/>
                    <a:p>
                      <a:pPr algn="ctr"/>
                      <a:r>
                        <a:rPr lang="en-US"/>
                        <a:t>Band Range</a:t>
                      </a:r>
                    </a:p>
                  </a:txBody>
                  <a:tcPr/>
                </a:tc>
                <a:tc>
                  <a:txBody>
                    <a:bodyPr/>
                    <a:lstStyle/>
                    <a:p>
                      <a:pPr algn="ctr"/>
                      <a:r>
                        <a:rPr lang="en-US"/>
                        <a:t>Sum of Lapses</a:t>
                      </a:r>
                    </a:p>
                  </a:txBody>
                  <a:tcPr/>
                </a:tc>
                <a:tc>
                  <a:txBody>
                    <a:bodyPr/>
                    <a:lstStyle/>
                    <a:p>
                      <a:pPr algn="ctr"/>
                      <a:r>
                        <a:rPr lang="en-US"/>
                        <a:t>Mean (Lapse Rate)</a:t>
                      </a:r>
                    </a:p>
                  </a:txBody>
                  <a:tcPr/>
                </a:tc>
                <a:tc>
                  <a:txBody>
                    <a:bodyPr/>
                    <a:lstStyle/>
                    <a:p>
                      <a:pPr lvl="0" algn="ctr">
                        <a:buNone/>
                      </a:pPr>
                      <a:r>
                        <a:rPr lang="en-US"/>
                        <a:t>Annualized Lapse Rate</a:t>
                      </a:r>
                    </a:p>
                  </a:txBody>
                  <a:tcPr/>
                </a:tc>
                <a:extLst>
                  <a:ext uri="{0D108BD9-81ED-4DB2-BD59-A6C34878D82A}">
                    <a16:rowId xmlns:a16="http://schemas.microsoft.com/office/drawing/2014/main" val="2315016844"/>
                  </a:ext>
                </a:extLst>
              </a:tr>
              <a:tr h="370840">
                <a:tc>
                  <a:txBody>
                    <a:bodyPr/>
                    <a:lstStyle/>
                    <a:p>
                      <a:pPr algn="ctr"/>
                      <a:r>
                        <a:rPr lang="en-US"/>
                        <a:t>Less than $50K</a:t>
                      </a:r>
                    </a:p>
                  </a:txBody>
                  <a:tcPr/>
                </a:tc>
                <a:tc>
                  <a:txBody>
                    <a:bodyPr/>
                    <a:lstStyle/>
                    <a:p>
                      <a:pPr algn="ctr"/>
                      <a:r>
                        <a:rPr lang="en-US"/>
                        <a:t>13886</a:t>
                      </a:r>
                    </a:p>
                  </a:txBody>
                  <a:tcPr/>
                </a:tc>
                <a:tc>
                  <a:txBody>
                    <a:bodyPr/>
                    <a:lstStyle/>
                    <a:p>
                      <a:pPr algn="ctr"/>
                      <a:r>
                        <a:rPr lang="en-US"/>
                        <a:t>1.9%</a:t>
                      </a:r>
                    </a:p>
                  </a:txBody>
                  <a:tcPr/>
                </a:tc>
                <a:tc>
                  <a:txBody>
                    <a:bodyPr/>
                    <a:lstStyle/>
                    <a:p>
                      <a:pPr lvl="0" algn="ctr">
                        <a:buNone/>
                      </a:pPr>
                      <a:r>
                        <a:rPr lang="en-US"/>
                        <a:t>20.6%</a:t>
                      </a:r>
                    </a:p>
                  </a:txBody>
                  <a:tcPr/>
                </a:tc>
                <a:extLst>
                  <a:ext uri="{0D108BD9-81ED-4DB2-BD59-A6C34878D82A}">
                    <a16:rowId xmlns:a16="http://schemas.microsoft.com/office/drawing/2014/main" val="3231031590"/>
                  </a:ext>
                </a:extLst>
              </a:tr>
              <a:tr h="370840">
                <a:tc>
                  <a:txBody>
                    <a:bodyPr/>
                    <a:lstStyle/>
                    <a:p>
                      <a:pPr algn="ctr"/>
                      <a:r>
                        <a:rPr lang="en-US"/>
                        <a:t>$50K – 100K</a:t>
                      </a:r>
                    </a:p>
                  </a:txBody>
                  <a:tcPr/>
                </a:tc>
                <a:tc>
                  <a:txBody>
                    <a:bodyPr/>
                    <a:lstStyle/>
                    <a:p>
                      <a:pPr algn="ctr"/>
                      <a:r>
                        <a:rPr lang="en-US"/>
                        <a:t>6210</a:t>
                      </a:r>
                    </a:p>
                  </a:txBody>
                  <a:tcPr/>
                </a:tc>
                <a:tc>
                  <a:txBody>
                    <a:bodyPr/>
                    <a:lstStyle/>
                    <a:p>
                      <a:pPr algn="ctr"/>
                      <a:r>
                        <a:rPr lang="en-US"/>
                        <a:t>2.6%</a:t>
                      </a:r>
                    </a:p>
                  </a:txBody>
                  <a:tcPr/>
                </a:tc>
                <a:tc>
                  <a:txBody>
                    <a:bodyPr/>
                    <a:lstStyle/>
                    <a:p>
                      <a:pPr lvl="0" algn="ctr">
                        <a:buNone/>
                      </a:pPr>
                      <a:r>
                        <a:rPr lang="en-US"/>
                        <a:t>27.1%</a:t>
                      </a:r>
                    </a:p>
                  </a:txBody>
                  <a:tcPr/>
                </a:tc>
                <a:extLst>
                  <a:ext uri="{0D108BD9-81ED-4DB2-BD59-A6C34878D82A}">
                    <a16:rowId xmlns:a16="http://schemas.microsoft.com/office/drawing/2014/main" val="3687393269"/>
                  </a:ext>
                </a:extLst>
              </a:tr>
              <a:tr h="370840">
                <a:tc>
                  <a:txBody>
                    <a:bodyPr/>
                    <a:lstStyle/>
                    <a:p>
                      <a:pPr algn="ctr"/>
                      <a:r>
                        <a:rPr lang="en-US"/>
                        <a:t>Greater than $100K</a:t>
                      </a:r>
                    </a:p>
                  </a:txBody>
                  <a:tcPr/>
                </a:tc>
                <a:tc>
                  <a:txBody>
                    <a:bodyPr/>
                    <a:lstStyle/>
                    <a:p>
                      <a:pPr algn="ctr"/>
                      <a:r>
                        <a:rPr lang="en-US"/>
                        <a:t>8610</a:t>
                      </a:r>
                    </a:p>
                  </a:txBody>
                  <a:tcPr/>
                </a:tc>
                <a:tc>
                  <a:txBody>
                    <a:bodyPr/>
                    <a:lstStyle/>
                    <a:p>
                      <a:pPr algn="ctr"/>
                      <a:r>
                        <a:rPr lang="en-US"/>
                        <a:t>3.8%</a:t>
                      </a:r>
                    </a:p>
                  </a:txBody>
                  <a:tcPr/>
                </a:tc>
                <a:tc>
                  <a:txBody>
                    <a:bodyPr/>
                    <a:lstStyle/>
                    <a:p>
                      <a:pPr lvl="0" algn="ctr">
                        <a:buNone/>
                      </a:pPr>
                      <a:r>
                        <a:rPr lang="en-US"/>
                        <a:t>37.2%</a:t>
                      </a:r>
                    </a:p>
                  </a:txBody>
                  <a:tcPr/>
                </a:tc>
                <a:extLst>
                  <a:ext uri="{0D108BD9-81ED-4DB2-BD59-A6C34878D82A}">
                    <a16:rowId xmlns:a16="http://schemas.microsoft.com/office/drawing/2014/main" val="2945832606"/>
                  </a:ext>
                </a:extLst>
              </a:tr>
            </a:tbl>
          </a:graphicData>
        </a:graphic>
      </p:graphicFrame>
      <p:pic>
        <p:nvPicPr>
          <p:cNvPr id="6" name="Picture 5" descr="A close up of a sign&#10;&#10;Description generated with high confidence">
            <a:extLst>
              <a:ext uri="{FF2B5EF4-FFF2-40B4-BE49-F238E27FC236}">
                <a16:creationId xmlns:a16="http://schemas.microsoft.com/office/drawing/2014/main" id="{4E84BBB8-F29B-49BB-862E-82EB196BE4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
        <p:nvSpPr>
          <p:cNvPr id="2" name="Title 1">
            <a:extLst>
              <a:ext uri="{FF2B5EF4-FFF2-40B4-BE49-F238E27FC236}">
                <a16:creationId xmlns:a16="http://schemas.microsoft.com/office/drawing/2014/main" id="{FB733822-6EC2-4E06-A3DE-594281A2FC8A}"/>
              </a:ext>
            </a:extLst>
          </p:cNvPr>
          <p:cNvSpPr txBox="1">
            <a:spLocks/>
          </p:cNvSpPr>
          <p:nvPr/>
        </p:nvSpPr>
        <p:spPr>
          <a:xfrm>
            <a:off x="508091" y="377372"/>
            <a:ext cx="10937421" cy="735155"/>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2800" b="1" kern="1200">
                <a:solidFill>
                  <a:schemeClr val="tx1"/>
                </a:solidFill>
                <a:latin typeface="+mj-lt"/>
                <a:ea typeface="Kozuka Gothic Pro H" pitchFamily="34" charset="-128"/>
                <a:cs typeface="Arial" panose="020B0604020202020204" pitchFamily="34" charset="0"/>
              </a:defRPr>
            </a:lvl1pPr>
          </a:lstStyle>
          <a:p>
            <a:r>
              <a:rPr lang="en-US">
                <a:ea typeface="+mj-lt"/>
                <a:cs typeface="+mj-lt"/>
              </a:rPr>
              <a:t>Total Premium amount</a:t>
            </a:r>
            <a:endParaRPr lang="en-US" b="0">
              <a:ea typeface="+mj-lt"/>
              <a:cs typeface="+mj-lt"/>
            </a:endParaRPr>
          </a:p>
        </p:txBody>
      </p:sp>
      <p:pic>
        <p:nvPicPr>
          <p:cNvPr id="3" name="Picture 3" descr="A screenshot of a cell phone&#10;&#10;Description generated with high confidence">
            <a:extLst>
              <a:ext uri="{FF2B5EF4-FFF2-40B4-BE49-F238E27FC236}">
                <a16:creationId xmlns:a16="http://schemas.microsoft.com/office/drawing/2014/main" id="{7FFA7D37-D9D6-40D9-8B48-6080DA8B9320}"/>
              </a:ext>
            </a:extLst>
          </p:cNvPr>
          <p:cNvPicPr>
            <a:picLocks noChangeAspect="1"/>
          </p:cNvPicPr>
          <p:nvPr/>
        </p:nvPicPr>
        <p:blipFill>
          <a:blip r:embed="rId3"/>
          <a:stretch>
            <a:fillRect/>
          </a:stretch>
        </p:blipFill>
        <p:spPr>
          <a:xfrm>
            <a:off x="3458308" y="3754566"/>
            <a:ext cx="5040923" cy="2772006"/>
          </a:xfrm>
          <a:prstGeom prst="rect">
            <a:avLst/>
          </a:prstGeom>
        </p:spPr>
      </p:pic>
    </p:spTree>
    <p:extLst>
      <p:ext uri="{BB962C8B-B14F-4D97-AF65-F5344CB8AC3E}">
        <p14:creationId xmlns:p14="http://schemas.microsoft.com/office/powerpoint/2010/main" val="34383192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29C793B-B37A-1E45-ACC0-59939642722F}"/>
              </a:ext>
            </a:extLst>
          </p:cNvPr>
          <p:cNvSpPr txBox="1"/>
          <p:nvPr/>
        </p:nvSpPr>
        <p:spPr>
          <a:xfrm>
            <a:off x="446314" y="1483112"/>
            <a:ext cx="8618065" cy="338554"/>
          </a:xfrm>
          <a:prstGeom prst="rect">
            <a:avLst/>
          </a:prstGeom>
          <a:noFill/>
        </p:spPr>
        <p:txBody>
          <a:bodyPr wrap="none" rtlCol="0" anchor="t">
            <a:spAutoFit/>
          </a:bodyPr>
          <a:lstStyle/>
          <a:p>
            <a:r>
              <a:rPr lang="en-US" sz="1600"/>
              <a:t>The Shock dataset consists of polices which lapse in the 24 months following the end of CDSC period. </a:t>
            </a:r>
            <a:endParaRPr lang="en-US"/>
          </a:p>
        </p:txBody>
      </p:sp>
      <p:graphicFrame>
        <p:nvGraphicFramePr>
          <p:cNvPr id="5" name="Table 4">
            <a:extLst>
              <a:ext uri="{FF2B5EF4-FFF2-40B4-BE49-F238E27FC236}">
                <a16:creationId xmlns:a16="http://schemas.microsoft.com/office/drawing/2014/main" id="{D6A0F85C-E048-9F4B-BF3F-979D4BDA72C7}"/>
              </a:ext>
            </a:extLst>
          </p:cNvPr>
          <p:cNvGraphicFramePr>
            <a:graphicFrameLocks noGrp="1"/>
          </p:cNvGraphicFramePr>
          <p:nvPr>
            <p:extLst>
              <p:ext uri="{D42A27DB-BD31-4B8C-83A1-F6EECF244321}">
                <p14:modId xmlns:p14="http://schemas.microsoft.com/office/powerpoint/2010/main" val="3680342732"/>
              </p:ext>
            </p:extLst>
          </p:nvPr>
        </p:nvGraphicFramePr>
        <p:xfrm>
          <a:off x="571190" y="1870719"/>
          <a:ext cx="9385690" cy="1854200"/>
        </p:xfrm>
        <a:graphic>
          <a:graphicData uri="http://schemas.openxmlformats.org/drawingml/2006/table">
            <a:tbl>
              <a:tblPr firstRow="1" bandRow="1">
                <a:tableStyleId>{793D81CF-94F2-401A-BA57-92F5A7B2D0C5}</a:tableStyleId>
              </a:tblPr>
              <a:tblGrid>
                <a:gridCol w="2670995">
                  <a:extLst>
                    <a:ext uri="{9D8B030D-6E8A-4147-A177-3AD203B41FA5}">
                      <a16:colId xmlns:a16="http://schemas.microsoft.com/office/drawing/2014/main" val="962445285"/>
                    </a:ext>
                  </a:extLst>
                </a:gridCol>
                <a:gridCol w="2021851">
                  <a:extLst>
                    <a:ext uri="{9D8B030D-6E8A-4147-A177-3AD203B41FA5}">
                      <a16:colId xmlns:a16="http://schemas.microsoft.com/office/drawing/2014/main" val="233367663"/>
                    </a:ext>
                  </a:extLst>
                </a:gridCol>
                <a:gridCol w="2346422">
                  <a:extLst>
                    <a:ext uri="{9D8B030D-6E8A-4147-A177-3AD203B41FA5}">
                      <a16:colId xmlns:a16="http://schemas.microsoft.com/office/drawing/2014/main" val="1115588943"/>
                    </a:ext>
                  </a:extLst>
                </a:gridCol>
                <a:gridCol w="2346422">
                  <a:extLst>
                    <a:ext uri="{9D8B030D-6E8A-4147-A177-3AD203B41FA5}">
                      <a16:colId xmlns:a16="http://schemas.microsoft.com/office/drawing/2014/main" val="3496478044"/>
                    </a:ext>
                  </a:extLst>
                </a:gridCol>
              </a:tblGrid>
              <a:tr h="370840">
                <a:tc>
                  <a:txBody>
                    <a:bodyPr/>
                    <a:lstStyle/>
                    <a:p>
                      <a:pPr algn="ctr"/>
                      <a:r>
                        <a:rPr lang="en-US"/>
                        <a:t>Band Range</a:t>
                      </a:r>
                    </a:p>
                  </a:txBody>
                  <a:tcPr/>
                </a:tc>
                <a:tc>
                  <a:txBody>
                    <a:bodyPr/>
                    <a:lstStyle/>
                    <a:p>
                      <a:pPr algn="ctr"/>
                      <a:r>
                        <a:rPr lang="en-US"/>
                        <a:t>Sum of Lapses</a:t>
                      </a:r>
                    </a:p>
                  </a:txBody>
                  <a:tcPr/>
                </a:tc>
                <a:tc>
                  <a:txBody>
                    <a:bodyPr/>
                    <a:lstStyle/>
                    <a:p>
                      <a:pPr algn="ctr"/>
                      <a:r>
                        <a:rPr lang="en-US"/>
                        <a:t>Mean (Lapse Rate)</a:t>
                      </a:r>
                    </a:p>
                  </a:txBody>
                  <a:tcPr/>
                </a:tc>
                <a:tc>
                  <a:txBody>
                    <a:bodyPr/>
                    <a:lstStyle/>
                    <a:p>
                      <a:pPr lvl="0" algn="ctr">
                        <a:buNone/>
                      </a:pPr>
                      <a:r>
                        <a:rPr lang="en-US"/>
                        <a:t>Annualized Lapse Rate</a:t>
                      </a:r>
                    </a:p>
                  </a:txBody>
                  <a:tcPr/>
                </a:tc>
                <a:extLst>
                  <a:ext uri="{0D108BD9-81ED-4DB2-BD59-A6C34878D82A}">
                    <a16:rowId xmlns:a16="http://schemas.microsoft.com/office/drawing/2014/main" val="2315016844"/>
                  </a:ext>
                </a:extLst>
              </a:tr>
              <a:tr h="370840">
                <a:tc>
                  <a:txBody>
                    <a:bodyPr/>
                    <a:lstStyle/>
                    <a:p>
                      <a:pPr algn="ctr"/>
                      <a:r>
                        <a:rPr lang="en-US"/>
                        <a:t>Within 1</a:t>
                      </a:r>
                      <a:r>
                        <a:rPr lang="en-US" baseline="30000"/>
                        <a:t>st</a:t>
                      </a:r>
                      <a:r>
                        <a:rPr lang="en-US"/>
                        <a:t> month</a:t>
                      </a:r>
                    </a:p>
                  </a:txBody>
                  <a:tcPr/>
                </a:tc>
                <a:tc>
                  <a:txBody>
                    <a:bodyPr/>
                    <a:lstStyle/>
                    <a:p>
                      <a:pPr algn="ctr"/>
                      <a:r>
                        <a:rPr lang="en-US"/>
                        <a:t>5203</a:t>
                      </a:r>
                    </a:p>
                  </a:txBody>
                  <a:tcPr/>
                </a:tc>
                <a:tc>
                  <a:txBody>
                    <a:bodyPr/>
                    <a:lstStyle/>
                    <a:p>
                      <a:pPr algn="ctr"/>
                      <a:r>
                        <a:rPr lang="en-US"/>
                        <a:t>9.7%</a:t>
                      </a:r>
                    </a:p>
                  </a:txBody>
                  <a:tcPr/>
                </a:tc>
                <a:tc>
                  <a:txBody>
                    <a:bodyPr/>
                    <a:lstStyle/>
                    <a:p>
                      <a:pPr lvl="0" algn="ctr">
                        <a:buNone/>
                      </a:pPr>
                      <a:r>
                        <a:rPr lang="en-US"/>
                        <a:t>70.6%</a:t>
                      </a:r>
                    </a:p>
                  </a:txBody>
                  <a:tcPr/>
                </a:tc>
                <a:extLst>
                  <a:ext uri="{0D108BD9-81ED-4DB2-BD59-A6C34878D82A}">
                    <a16:rowId xmlns:a16="http://schemas.microsoft.com/office/drawing/2014/main" val="3231031590"/>
                  </a:ext>
                </a:extLst>
              </a:tr>
              <a:tr h="370840">
                <a:tc>
                  <a:txBody>
                    <a:bodyPr/>
                    <a:lstStyle/>
                    <a:p>
                      <a:pPr algn="ctr"/>
                      <a:r>
                        <a:rPr lang="en-US"/>
                        <a:t>1-3 months</a:t>
                      </a:r>
                    </a:p>
                  </a:txBody>
                  <a:tcPr/>
                </a:tc>
                <a:tc>
                  <a:txBody>
                    <a:bodyPr/>
                    <a:lstStyle/>
                    <a:p>
                      <a:pPr algn="ctr"/>
                      <a:r>
                        <a:rPr lang="en-US"/>
                        <a:t>4038</a:t>
                      </a:r>
                    </a:p>
                  </a:txBody>
                  <a:tcPr/>
                </a:tc>
                <a:tc>
                  <a:txBody>
                    <a:bodyPr/>
                    <a:lstStyle/>
                    <a:p>
                      <a:pPr algn="ctr"/>
                      <a:r>
                        <a:rPr lang="en-US"/>
                        <a:t>4.9%</a:t>
                      </a:r>
                    </a:p>
                  </a:txBody>
                  <a:tcPr/>
                </a:tc>
                <a:tc>
                  <a:txBody>
                    <a:bodyPr/>
                    <a:lstStyle/>
                    <a:p>
                      <a:pPr lvl="0" algn="ctr">
                        <a:buNone/>
                      </a:pPr>
                      <a:r>
                        <a:rPr lang="en-US"/>
                        <a:t>45.3%</a:t>
                      </a:r>
                    </a:p>
                  </a:txBody>
                  <a:tcPr/>
                </a:tc>
                <a:extLst>
                  <a:ext uri="{0D108BD9-81ED-4DB2-BD59-A6C34878D82A}">
                    <a16:rowId xmlns:a16="http://schemas.microsoft.com/office/drawing/2014/main" val="3687393269"/>
                  </a:ext>
                </a:extLst>
              </a:tr>
              <a:tr h="370840">
                <a:tc>
                  <a:txBody>
                    <a:bodyPr/>
                    <a:lstStyle/>
                    <a:p>
                      <a:pPr algn="ctr"/>
                      <a:r>
                        <a:rPr lang="en-US"/>
                        <a:t>3-12 months</a:t>
                      </a:r>
                    </a:p>
                  </a:txBody>
                  <a:tcPr/>
                </a:tc>
                <a:tc>
                  <a:txBody>
                    <a:bodyPr/>
                    <a:lstStyle/>
                    <a:p>
                      <a:pPr algn="ctr"/>
                      <a:r>
                        <a:rPr lang="en-US"/>
                        <a:t>9141</a:t>
                      </a:r>
                    </a:p>
                  </a:txBody>
                  <a:tcPr/>
                </a:tc>
                <a:tc>
                  <a:txBody>
                    <a:bodyPr/>
                    <a:lstStyle/>
                    <a:p>
                      <a:pPr algn="ctr"/>
                      <a:r>
                        <a:rPr lang="en-US"/>
                        <a:t>3.8%</a:t>
                      </a:r>
                    </a:p>
                  </a:txBody>
                  <a:tcPr/>
                </a:tc>
                <a:tc>
                  <a:txBody>
                    <a:bodyPr/>
                    <a:lstStyle/>
                    <a:p>
                      <a:pPr lvl="0" algn="ctr">
                        <a:buNone/>
                      </a:pPr>
                      <a:r>
                        <a:rPr lang="en-US"/>
                        <a:t>37.2%</a:t>
                      </a:r>
                    </a:p>
                  </a:txBody>
                  <a:tcPr/>
                </a:tc>
                <a:extLst>
                  <a:ext uri="{0D108BD9-81ED-4DB2-BD59-A6C34878D82A}">
                    <a16:rowId xmlns:a16="http://schemas.microsoft.com/office/drawing/2014/main" val="2945832606"/>
                  </a:ext>
                </a:extLst>
              </a:tr>
              <a:tr h="370840">
                <a:tc>
                  <a:txBody>
                    <a:bodyPr/>
                    <a:lstStyle/>
                    <a:p>
                      <a:pPr algn="ctr"/>
                      <a:r>
                        <a:rPr lang="en-US"/>
                        <a:t>12-24 months</a:t>
                      </a:r>
                    </a:p>
                  </a:txBody>
                  <a:tcPr/>
                </a:tc>
                <a:tc>
                  <a:txBody>
                    <a:bodyPr/>
                    <a:lstStyle/>
                    <a:p>
                      <a:pPr algn="ctr"/>
                      <a:r>
                        <a:rPr lang="en-US"/>
                        <a:t>10324</a:t>
                      </a:r>
                    </a:p>
                  </a:txBody>
                  <a:tcPr/>
                </a:tc>
                <a:tc>
                  <a:txBody>
                    <a:bodyPr/>
                    <a:lstStyle/>
                    <a:p>
                      <a:pPr algn="ctr"/>
                      <a:r>
                        <a:rPr lang="en-US"/>
                        <a:t>2.1%</a:t>
                      </a:r>
                    </a:p>
                  </a:txBody>
                  <a:tcPr/>
                </a:tc>
                <a:tc>
                  <a:txBody>
                    <a:bodyPr/>
                    <a:lstStyle/>
                    <a:p>
                      <a:pPr lvl="0" algn="ctr">
                        <a:buNone/>
                      </a:pPr>
                      <a:r>
                        <a:rPr lang="en-US"/>
                        <a:t>22.5%</a:t>
                      </a:r>
                    </a:p>
                  </a:txBody>
                  <a:tcPr/>
                </a:tc>
                <a:extLst>
                  <a:ext uri="{0D108BD9-81ED-4DB2-BD59-A6C34878D82A}">
                    <a16:rowId xmlns:a16="http://schemas.microsoft.com/office/drawing/2014/main" val="1861962682"/>
                  </a:ext>
                </a:extLst>
              </a:tr>
            </a:tbl>
          </a:graphicData>
        </a:graphic>
      </p:graphicFrame>
      <p:pic>
        <p:nvPicPr>
          <p:cNvPr id="7" name="Picture 6" descr="A close up of a sign&#10;&#10;Description generated with high confidence">
            <a:extLst>
              <a:ext uri="{FF2B5EF4-FFF2-40B4-BE49-F238E27FC236}">
                <a16:creationId xmlns:a16="http://schemas.microsoft.com/office/drawing/2014/main" id="{76B970B6-E402-42BA-B670-12213346F9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
        <p:nvSpPr>
          <p:cNvPr id="3" name="Title 1">
            <a:extLst>
              <a:ext uri="{FF2B5EF4-FFF2-40B4-BE49-F238E27FC236}">
                <a16:creationId xmlns:a16="http://schemas.microsoft.com/office/drawing/2014/main" id="{696B37BE-7B60-489B-944C-B1037B0F9FD9}"/>
              </a:ext>
            </a:extLst>
          </p:cNvPr>
          <p:cNvSpPr txBox="1">
            <a:spLocks/>
          </p:cNvSpPr>
          <p:nvPr/>
        </p:nvSpPr>
        <p:spPr>
          <a:xfrm>
            <a:off x="508091" y="377372"/>
            <a:ext cx="10937421" cy="735155"/>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2800" b="1" kern="1200">
                <a:solidFill>
                  <a:schemeClr val="tx1"/>
                </a:solidFill>
                <a:latin typeface="+mj-lt"/>
                <a:ea typeface="Kozuka Gothic Pro H" pitchFamily="34" charset="-128"/>
                <a:cs typeface="Arial" panose="020B0604020202020204" pitchFamily="34" charset="0"/>
              </a:defRPr>
            </a:lvl1pPr>
          </a:lstStyle>
          <a:p>
            <a:r>
              <a:rPr lang="en-US">
                <a:ea typeface="+mj-lt"/>
                <a:cs typeface="+mj-lt"/>
              </a:rPr>
              <a:t>Months after CDSC</a:t>
            </a:r>
            <a:endParaRPr lang="en-US" b="0">
              <a:ea typeface="+mj-lt"/>
              <a:cs typeface="+mj-lt"/>
            </a:endParaRPr>
          </a:p>
        </p:txBody>
      </p:sp>
      <p:pic>
        <p:nvPicPr>
          <p:cNvPr id="2" name="Picture 7" descr="A picture containing screenshot&#10;&#10;Description generated with very high confidence">
            <a:extLst>
              <a:ext uri="{FF2B5EF4-FFF2-40B4-BE49-F238E27FC236}">
                <a16:creationId xmlns:a16="http://schemas.microsoft.com/office/drawing/2014/main" id="{A0228C29-8371-4975-96E4-AA1BA750AF53}"/>
              </a:ext>
            </a:extLst>
          </p:cNvPr>
          <p:cNvPicPr>
            <a:picLocks noChangeAspect="1"/>
          </p:cNvPicPr>
          <p:nvPr/>
        </p:nvPicPr>
        <p:blipFill>
          <a:blip r:embed="rId3"/>
          <a:stretch>
            <a:fillRect/>
          </a:stretch>
        </p:blipFill>
        <p:spPr>
          <a:xfrm>
            <a:off x="3640016" y="3880583"/>
            <a:ext cx="4677507" cy="2818910"/>
          </a:xfrm>
          <a:prstGeom prst="rect">
            <a:avLst/>
          </a:prstGeom>
        </p:spPr>
      </p:pic>
    </p:spTree>
    <p:extLst>
      <p:ext uri="{BB962C8B-B14F-4D97-AF65-F5344CB8AC3E}">
        <p14:creationId xmlns:p14="http://schemas.microsoft.com/office/powerpoint/2010/main" val="1376743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AAEBB80E-CFB5-4D64-B393-09287ACB8E70}"/>
              </a:ext>
            </a:extLst>
          </p:cNvPr>
          <p:cNvSpPr/>
          <p:nvPr/>
        </p:nvSpPr>
        <p:spPr>
          <a:xfrm>
            <a:off x="4537634" y="133870"/>
            <a:ext cx="2449974" cy="2507847"/>
          </a:xfrm>
          <a:prstGeom prst="ellipse">
            <a:avLst/>
          </a:prstGeom>
          <a:ln w="57150">
            <a:solidFill>
              <a:schemeClr val="accent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cs typeface="Calibri"/>
              </a:rPr>
              <a:t>Machine Learning Models</a:t>
            </a:r>
          </a:p>
          <a:p>
            <a:pPr algn="ctr"/>
            <a:r>
              <a:rPr lang="en-US" b="1" i="1">
                <a:cs typeface="Calibri"/>
              </a:rPr>
              <a:t>Predict LAPSE Rates</a:t>
            </a:r>
          </a:p>
        </p:txBody>
      </p:sp>
      <p:sp>
        <p:nvSpPr>
          <p:cNvPr id="3" name="TextBox 2">
            <a:extLst>
              <a:ext uri="{FF2B5EF4-FFF2-40B4-BE49-F238E27FC236}">
                <a16:creationId xmlns:a16="http://schemas.microsoft.com/office/drawing/2014/main" id="{FCBDE673-F5CF-4442-843E-6E6BE1ED6BD6}"/>
              </a:ext>
            </a:extLst>
          </p:cNvPr>
          <p:cNvSpPr txBox="1"/>
          <p:nvPr/>
        </p:nvSpPr>
        <p:spPr>
          <a:xfrm>
            <a:off x="1857857" y="2909223"/>
            <a:ext cx="12867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Applicable</a:t>
            </a:r>
          </a:p>
        </p:txBody>
      </p:sp>
      <p:sp>
        <p:nvSpPr>
          <p:cNvPr id="4" name="TextBox 3">
            <a:extLst>
              <a:ext uri="{FF2B5EF4-FFF2-40B4-BE49-F238E27FC236}">
                <a16:creationId xmlns:a16="http://schemas.microsoft.com/office/drawing/2014/main" id="{485D2A96-2CAC-4E32-8A27-A836FD6E0054}"/>
              </a:ext>
            </a:extLst>
          </p:cNvPr>
          <p:cNvSpPr txBox="1"/>
          <p:nvPr/>
        </p:nvSpPr>
        <p:spPr>
          <a:xfrm>
            <a:off x="8540428" y="2907414"/>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Not Applicable</a:t>
            </a:r>
          </a:p>
        </p:txBody>
      </p:sp>
      <p:cxnSp>
        <p:nvCxnSpPr>
          <p:cNvPr id="5" name="Straight Arrow Connector 4">
            <a:extLst>
              <a:ext uri="{FF2B5EF4-FFF2-40B4-BE49-F238E27FC236}">
                <a16:creationId xmlns:a16="http://schemas.microsoft.com/office/drawing/2014/main" id="{00F05709-BE9F-48BA-90DD-0C851C42376E}"/>
              </a:ext>
            </a:extLst>
          </p:cNvPr>
          <p:cNvCxnSpPr/>
          <p:nvPr/>
        </p:nvCxnSpPr>
        <p:spPr>
          <a:xfrm>
            <a:off x="7109145" y="1230171"/>
            <a:ext cx="2208835" cy="1533644"/>
          </a:xfrm>
          <a:prstGeom prst="straightConnector1">
            <a:avLst/>
          </a:prstGeom>
          <a:ln w="57150">
            <a:solidFill>
              <a:srgbClr val="C00000"/>
            </a:solidFill>
          </a:ln>
        </p:spPr>
        <p:style>
          <a:lnRef idx="3">
            <a:schemeClr val="accent2"/>
          </a:lnRef>
          <a:fillRef idx="0">
            <a:schemeClr val="accent2"/>
          </a:fillRef>
          <a:effectRef idx="2">
            <a:schemeClr val="accent2"/>
          </a:effectRef>
          <a:fontRef idx="minor">
            <a:schemeClr val="tx1"/>
          </a:fontRef>
        </p:style>
      </p:cxnSp>
      <p:cxnSp>
        <p:nvCxnSpPr>
          <p:cNvPr id="6" name="Straight Arrow Connector 5">
            <a:extLst>
              <a:ext uri="{FF2B5EF4-FFF2-40B4-BE49-F238E27FC236}">
                <a16:creationId xmlns:a16="http://schemas.microsoft.com/office/drawing/2014/main" id="{1C16C962-3912-4906-850B-B290AA37A7F0}"/>
              </a:ext>
            </a:extLst>
          </p:cNvPr>
          <p:cNvCxnSpPr/>
          <p:nvPr/>
        </p:nvCxnSpPr>
        <p:spPr>
          <a:xfrm flipH="1">
            <a:off x="2438881" y="1295881"/>
            <a:ext cx="1880885" cy="1581873"/>
          </a:xfrm>
          <a:prstGeom prst="straightConnector1">
            <a:avLst/>
          </a:prstGeom>
          <a:ln w="57150">
            <a:solidFill>
              <a:srgbClr val="92D050"/>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C33CA7D9-A113-4CB2-92A8-1B73B2B7DE78}"/>
              </a:ext>
            </a:extLst>
          </p:cNvPr>
          <p:cNvSpPr/>
          <p:nvPr/>
        </p:nvSpPr>
        <p:spPr>
          <a:xfrm>
            <a:off x="228237" y="3425744"/>
            <a:ext cx="1707265" cy="1678328"/>
          </a:xfrm>
          <a:prstGeom prst="ellipse">
            <a:avLst/>
          </a:prstGeom>
          <a:ln w="28575">
            <a:solidFill>
              <a:srgbClr val="92D05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a:cs typeface="Calibri"/>
              </a:rPr>
              <a:t>GLM </a:t>
            </a:r>
          </a:p>
          <a:p>
            <a:pPr algn="ctr"/>
            <a:r>
              <a:rPr lang="en-US">
                <a:cs typeface="Calibri"/>
              </a:rPr>
              <a:t>Poisson Regression</a:t>
            </a:r>
          </a:p>
          <a:p>
            <a:pPr algn="ctr"/>
            <a:r>
              <a:rPr lang="en-US" b="1" i="1">
                <a:cs typeface="Calibri"/>
              </a:rPr>
              <a:t>Pablo</a:t>
            </a:r>
          </a:p>
        </p:txBody>
      </p:sp>
      <p:sp>
        <p:nvSpPr>
          <p:cNvPr id="8" name="Oval 7">
            <a:extLst>
              <a:ext uri="{FF2B5EF4-FFF2-40B4-BE49-F238E27FC236}">
                <a16:creationId xmlns:a16="http://schemas.microsoft.com/office/drawing/2014/main" id="{AD8F7D11-4C2D-4D06-A4F5-FEC97B710A5C}"/>
              </a:ext>
            </a:extLst>
          </p:cNvPr>
          <p:cNvSpPr/>
          <p:nvPr/>
        </p:nvSpPr>
        <p:spPr>
          <a:xfrm>
            <a:off x="6792943" y="3425743"/>
            <a:ext cx="1707265" cy="1726556"/>
          </a:xfrm>
          <a:prstGeom prst="ellipse">
            <a:avLst/>
          </a:prstGeom>
          <a:ln w="28575">
            <a:solidFill>
              <a:srgbClr val="C0000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a:cs typeface="Calibri"/>
              </a:rPr>
              <a:t>GLM </a:t>
            </a:r>
          </a:p>
          <a:p>
            <a:pPr algn="ctr"/>
            <a:r>
              <a:rPr lang="en-US">
                <a:cs typeface="Calibri"/>
              </a:rPr>
              <a:t>Logistic Regression</a:t>
            </a:r>
          </a:p>
          <a:p>
            <a:pPr algn="ctr"/>
            <a:r>
              <a:rPr lang="en-US" b="1">
                <a:cs typeface="Calibri"/>
              </a:rPr>
              <a:t>Pablo</a:t>
            </a:r>
          </a:p>
        </p:txBody>
      </p:sp>
      <p:sp>
        <p:nvSpPr>
          <p:cNvPr id="9" name="Oval 8">
            <a:extLst>
              <a:ext uri="{FF2B5EF4-FFF2-40B4-BE49-F238E27FC236}">
                <a16:creationId xmlns:a16="http://schemas.microsoft.com/office/drawing/2014/main" id="{88E07210-49C3-462F-9849-35D24CA7DECC}"/>
              </a:ext>
            </a:extLst>
          </p:cNvPr>
          <p:cNvSpPr/>
          <p:nvPr/>
        </p:nvSpPr>
        <p:spPr>
          <a:xfrm>
            <a:off x="1927204" y="3434604"/>
            <a:ext cx="1707265" cy="1678328"/>
          </a:xfrm>
          <a:prstGeom prst="ellipse">
            <a:avLst/>
          </a:prstGeom>
          <a:ln w="28575">
            <a:solidFill>
              <a:srgbClr val="92D05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a:cs typeface="Calibri"/>
              </a:rPr>
              <a:t>Random Forest</a:t>
            </a:r>
          </a:p>
          <a:p>
            <a:pPr algn="ctr"/>
            <a:r>
              <a:rPr lang="en-US" b="1" i="1">
                <a:cs typeface="Calibri"/>
              </a:rPr>
              <a:t>Abhinav</a:t>
            </a:r>
          </a:p>
        </p:txBody>
      </p:sp>
      <p:sp>
        <p:nvSpPr>
          <p:cNvPr id="10" name="Oval 9">
            <a:extLst>
              <a:ext uri="{FF2B5EF4-FFF2-40B4-BE49-F238E27FC236}">
                <a16:creationId xmlns:a16="http://schemas.microsoft.com/office/drawing/2014/main" id="{A12C645A-3EBA-4225-A976-04CA53428C61}"/>
              </a:ext>
            </a:extLst>
          </p:cNvPr>
          <p:cNvSpPr/>
          <p:nvPr/>
        </p:nvSpPr>
        <p:spPr>
          <a:xfrm>
            <a:off x="3627964" y="3425743"/>
            <a:ext cx="1707265" cy="1678328"/>
          </a:xfrm>
          <a:prstGeom prst="ellipse">
            <a:avLst/>
          </a:prstGeom>
          <a:ln w="28575">
            <a:solidFill>
              <a:srgbClr val="92D05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a:cs typeface="Calibri"/>
              </a:rPr>
              <a:t>Artificial Neural Network</a:t>
            </a:r>
          </a:p>
          <a:p>
            <a:pPr algn="ctr"/>
            <a:r>
              <a:rPr lang="en-US" b="1" i="1">
                <a:cs typeface="Calibri"/>
              </a:rPr>
              <a:t>Mason</a:t>
            </a:r>
          </a:p>
        </p:txBody>
      </p:sp>
      <p:sp>
        <p:nvSpPr>
          <p:cNvPr id="11" name="Oval 10">
            <a:extLst>
              <a:ext uri="{FF2B5EF4-FFF2-40B4-BE49-F238E27FC236}">
                <a16:creationId xmlns:a16="http://schemas.microsoft.com/office/drawing/2014/main" id="{46A61729-2E53-4435-86E7-8C4D4DA11918}"/>
              </a:ext>
            </a:extLst>
          </p:cNvPr>
          <p:cNvSpPr/>
          <p:nvPr/>
        </p:nvSpPr>
        <p:spPr>
          <a:xfrm>
            <a:off x="8494489" y="3406451"/>
            <a:ext cx="1707265" cy="1726556"/>
          </a:xfrm>
          <a:prstGeom prst="ellipse">
            <a:avLst/>
          </a:prstGeom>
          <a:ln w="28575">
            <a:solidFill>
              <a:srgbClr val="C0000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a:cs typeface="Calibri"/>
              </a:rPr>
              <a:t>Naïve Bayes</a:t>
            </a:r>
          </a:p>
          <a:p>
            <a:pPr algn="ctr"/>
            <a:r>
              <a:rPr lang="en-US" b="1" i="1">
                <a:cs typeface="Calibri"/>
              </a:rPr>
              <a:t>Mason</a:t>
            </a:r>
          </a:p>
        </p:txBody>
      </p:sp>
      <p:sp>
        <p:nvSpPr>
          <p:cNvPr id="12" name="Oval 11">
            <a:extLst>
              <a:ext uri="{FF2B5EF4-FFF2-40B4-BE49-F238E27FC236}">
                <a16:creationId xmlns:a16="http://schemas.microsoft.com/office/drawing/2014/main" id="{4EC30298-15AA-4EA9-844B-BAD77277DDC8}"/>
              </a:ext>
            </a:extLst>
          </p:cNvPr>
          <p:cNvSpPr/>
          <p:nvPr/>
        </p:nvSpPr>
        <p:spPr>
          <a:xfrm>
            <a:off x="10197605" y="3425741"/>
            <a:ext cx="1707265" cy="1726556"/>
          </a:xfrm>
          <a:prstGeom prst="ellipse">
            <a:avLst/>
          </a:prstGeom>
          <a:ln w="28575">
            <a:solidFill>
              <a:srgbClr val="C0000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a:cs typeface="Calibri"/>
              </a:rPr>
              <a:t>Support Vector Machine</a:t>
            </a:r>
          </a:p>
          <a:p>
            <a:pPr algn="ctr"/>
            <a:r>
              <a:rPr lang="en-US" b="1" i="1">
                <a:cs typeface="Calibri"/>
              </a:rPr>
              <a:t>Daniel</a:t>
            </a:r>
          </a:p>
        </p:txBody>
      </p:sp>
      <p:sp>
        <p:nvSpPr>
          <p:cNvPr id="13" name="Oval 12">
            <a:extLst>
              <a:ext uri="{FF2B5EF4-FFF2-40B4-BE49-F238E27FC236}">
                <a16:creationId xmlns:a16="http://schemas.microsoft.com/office/drawing/2014/main" id="{3E1FA5E9-5554-4F0A-8F3E-555B2305F08A}"/>
              </a:ext>
            </a:extLst>
          </p:cNvPr>
          <p:cNvSpPr/>
          <p:nvPr/>
        </p:nvSpPr>
        <p:spPr>
          <a:xfrm>
            <a:off x="1067289" y="4843417"/>
            <a:ext cx="1707265" cy="1678328"/>
          </a:xfrm>
          <a:prstGeom prst="ellipse">
            <a:avLst/>
          </a:prstGeom>
          <a:ln w="28575">
            <a:solidFill>
              <a:srgbClr val="92D05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a:cs typeface="Calibri"/>
              </a:rPr>
              <a:t>Ensemble Learning</a:t>
            </a:r>
            <a:r>
              <a:rPr lang="en-US" b="1" i="1">
                <a:cs typeface="Calibri"/>
              </a:rPr>
              <a:t> Irene</a:t>
            </a:r>
          </a:p>
        </p:txBody>
      </p:sp>
      <p:pic>
        <p:nvPicPr>
          <p:cNvPr id="14" name="Picture 13" descr="A close up of a sign&#10;&#10;Description generated with high confidence">
            <a:extLst>
              <a:ext uri="{FF2B5EF4-FFF2-40B4-BE49-F238E27FC236}">
                <a16:creationId xmlns:a16="http://schemas.microsoft.com/office/drawing/2014/main" id="{3B953B36-A6B0-48C0-A104-BD0B5C7A17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3421363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29C793B-B37A-1E45-ACC0-59939642722F}"/>
              </a:ext>
            </a:extLst>
          </p:cNvPr>
          <p:cNvSpPr txBox="1"/>
          <p:nvPr/>
        </p:nvSpPr>
        <p:spPr>
          <a:xfrm>
            <a:off x="446314" y="1483112"/>
            <a:ext cx="8487516" cy="338554"/>
          </a:xfrm>
          <a:prstGeom prst="rect">
            <a:avLst/>
          </a:prstGeom>
          <a:noFill/>
        </p:spPr>
        <p:txBody>
          <a:bodyPr wrap="none" rtlCol="0" anchor="t">
            <a:spAutoFit/>
          </a:bodyPr>
          <a:lstStyle/>
          <a:p>
            <a:r>
              <a:rPr lang="en-US" sz="1600"/>
              <a:t>The In-the-moneyness factor is defined as </a:t>
            </a:r>
            <a:r>
              <a:rPr lang="en-US" sz="1600">
                <a:ea typeface="+mn-lt"/>
                <a:cs typeface="+mn-lt"/>
              </a:rPr>
              <a:t>Contract value/ GMDB Base and its range varies from 0-2</a:t>
            </a:r>
            <a:endParaRPr lang="en-US" sz="1600">
              <a:cs typeface="Calibri"/>
            </a:endParaRPr>
          </a:p>
        </p:txBody>
      </p:sp>
      <p:graphicFrame>
        <p:nvGraphicFramePr>
          <p:cNvPr id="5" name="Table 4">
            <a:extLst>
              <a:ext uri="{FF2B5EF4-FFF2-40B4-BE49-F238E27FC236}">
                <a16:creationId xmlns:a16="http://schemas.microsoft.com/office/drawing/2014/main" id="{D6A0F85C-E048-9F4B-BF3F-979D4BDA72C7}"/>
              </a:ext>
            </a:extLst>
          </p:cNvPr>
          <p:cNvGraphicFramePr>
            <a:graphicFrameLocks noGrp="1"/>
          </p:cNvGraphicFramePr>
          <p:nvPr>
            <p:extLst>
              <p:ext uri="{D42A27DB-BD31-4B8C-83A1-F6EECF244321}">
                <p14:modId xmlns:p14="http://schemas.microsoft.com/office/powerpoint/2010/main" val="505739722"/>
              </p:ext>
            </p:extLst>
          </p:nvPr>
        </p:nvGraphicFramePr>
        <p:xfrm>
          <a:off x="571190" y="2124719"/>
          <a:ext cx="9500893" cy="1483360"/>
        </p:xfrm>
        <a:graphic>
          <a:graphicData uri="http://schemas.openxmlformats.org/drawingml/2006/table">
            <a:tbl>
              <a:tblPr firstRow="1" bandRow="1">
                <a:tableStyleId>{793D81CF-94F2-401A-BA57-92F5A7B2D0C5}</a:tableStyleId>
              </a:tblPr>
              <a:tblGrid>
                <a:gridCol w="2703779">
                  <a:extLst>
                    <a:ext uri="{9D8B030D-6E8A-4147-A177-3AD203B41FA5}">
                      <a16:colId xmlns:a16="http://schemas.microsoft.com/office/drawing/2014/main" val="962445285"/>
                    </a:ext>
                  </a:extLst>
                </a:gridCol>
                <a:gridCol w="2046668">
                  <a:extLst>
                    <a:ext uri="{9D8B030D-6E8A-4147-A177-3AD203B41FA5}">
                      <a16:colId xmlns:a16="http://schemas.microsoft.com/office/drawing/2014/main" val="233367663"/>
                    </a:ext>
                  </a:extLst>
                </a:gridCol>
                <a:gridCol w="2375223">
                  <a:extLst>
                    <a:ext uri="{9D8B030D-6E8A-4147-A177-3AD203B41FA5}">
                      <a16:colId xmlns:a16="http://schemas.microsoft.com/office/drawing/2014/main" val="1115588943"/>
                    </a:ext>
                  </a:extLst>
                </a:gridCol>
                <a:gridCol w="2375223">
                  <a:extLst>
                    <a:ext uri="{9D8B030D-6E8A-4147-A177-3AD203B41FA5}">
                      <a16:colId xmlns:a16="http://schemas.microsoft.com/office/drawing/2014/main" val="4600979"/>
                    </a:ext>
                  </a:extLst>
                </a:gridCol>
              </a:tblGrid>
              <a:tr h="370840">
                <a:tc>
                  <a:txBody>
                    <a:bodyPr/>
                    <a:lstStyle/>
                    <a:p>
                      <a:pPr algn="ctr"/>
                      <a:r>
                        <a:rPr lang="en-US"/>
                        <a:t>Band Range</a:t>
                      </a:r>
                    </a:p>
                  </a:txBody>
                  <a:tcPr/>
                </a:tc>
                <a:tc>
                  <a:txBody>
                    <a:bodyPr/>
                    <a:lstStyle/>
                    <a:p>
                      <a:pPr algn="ctr"/>
                      <a:r>
                        <a:rPr lang="en-US"/>
                        <a:t>Sum of Lapses</a:t>
                      </a:r>
                    </a:p>
                  </a:txBody>
                  <a:tcPr/>
                </a:tc>
                <a:tc>
                  <a:txBody>
                    <a:bodyPr/>
                    <a:lstStyle/>
                    <a:p>
                      <a:pPr algn="ctr"/>
                      <a:r>
                        <a:rPr lang="en-US"/>
                        <a:t>Mean (Lapse Rate)</a:t>
                      </a:r>
                    </a:p>
                  </a:txBody>
                  <a:tcPr/>
                </a:tc>
                <a:tc>
                  <a:txBody>
                    <a:bodyPr/>
                    <a:lstStyle/>
                    <a:p>
                      <a:pPr lvl="0" algn="ctr">
                        <a:lnSpc>
                          <a:spcPct val="100000"/>
                        </a:lnSpc>
                        <a:spcBef>
                          <a:spcPts val="0"/>
                        </a:spcBef>
                        <a:spcAft>
                          <a:spcPts val="0"/>
                        </a:spcAft>
                        <a:buNone/>
                      </a:pPr>
                      <a:r>
                        <a:rPr lang="en-US" sz="1800" b="1" i="0" u="none" strike="noStrike" noProof="0">
                          <a:latin typeface="Calibri"/>
                        </a:rPr>
                        <a:t>Annualized Lapse Rate</a:t>
                      </a:r>
                    </a:p>
                  </a:txBody>
                  <a:tcPr/>
                </a:tc>
                <a:extLst>
                  <a:ext uri="{0D108BD9-81ED-4DB2-BD59-A6C34878D82A}">
                    <a16:rowId xmlns:a16="http://schemas.microsoft.com/office/drawing/2014/main" val="2315016844"/>
                  </a:ext>
                </a:extLst>
              </a:tr>
              <a:tr h="370840">
                <a:tc>
                  <a:txBody>
                    <a:bodyPr/>
                    <a:lstStyle/>
                    <a:p>
                      <a:pPr algn="ctr"/>
                      <a:r>
                        <a:rPr lang="en-US"/>
                        <a:t>In the Moneyness(&lt;=0.95)</a:t>
                      </a:r>
                    </a:p>
                  </a:txBody>
                  <a:tcPr/>
                </a:tc>
                <a:tc>
                  <a:txBody>
                    <a:bodyPr/>
                    <a:lstStyle/>
                    <a:p>
                      <a:pPr algn="ctr"/>
                      <a:r>
                        <a:rPr lang="en-US"/>
                        <a:t>3105</a:t>
                      </a:r>
                    </a:p>
                  </a:txBody>
                  <a:tcPr/>
                </a:tc>
                <a:tc>
                  <a:txBody>
                    <a:bodyPr/>
                    <a:lstStyle/>
                    <a:p>
                      <a:pPr algn="ctr"/>
                      <a:r>
                        <a:rPr lang="en-US"/>
                        <a:t>4.1%</a:t>
                      </a:r>
                    </a:p>
                  </a:txBody>
                  <a:tcPr/>
                </a:tc>
                <a:tc>
                  <a:txBody>
                    <a:bodyPr/>
                    <a:lstStyle/>
                    <a:p>
                      <a:pPr lvl="0" algn="ctr">
                        <a:buNone/>
                      </a:pPr>
                      <a:r>
                        <a:rPr lang="en-US"/>
                        <a:t>39.5%</a:t>
                      </a:r>
                    </a:p>
                  </a:txBody>
                  <a:tcPr/>
                </a:tc>
                <a:extLst>
                  <a:ext uri="{0D108BD9-81ED-4DB2-BD59-A6C34878D82A}">
                    <a16:rowId xmlns:a16="http://schemas.microsoft.com/office/drawing/2014/main" val="3231031590"/>
                  </a:ext>
                </a:extLst>
              </a:tr>
              <a:tr h="370840">
                <a:tc>
                  <a:txBody>
                    <a:bodyPr/>
                    <a:lstStyle/>
                    <a:p>
                      <a:pPr algn="ctr"/>
                      <a:r>
                        <a:rPr lang="en-US"/>
                        <a:t>At (0.95 – 1.05)</a:t>
                      </a:r>
                    </a:p>
                  </a:txBody>
                  <a:tcPr/>
                </a:tc>
                <a:tc>
                  <a:txBody>
                    <a:bodyPr/>
                    <a:lstStyle/>
                    <a:p>
                      <a:pPr algn="ctr"/>
                      <a:r>
                        <a:rPr lang="en-US"/>
                        <a:t>5899</a:t>
                      </a:r>
                    </a:p>
                  </a:txBody>
                  <a:tcPr/>
                </a:tc>
                <a:tc>
                  <a:txBody>
                    <a:bodyPr/>
                    <a:lstStyle/>
                    <a:p>
                      <a:pPr algn="ctr"/>
                      <a:r>
                        <a:rPr lang="en-US"/>
                        <a:t>5%</a:t>
                      </a:r>
                    </a:p>
                  </a:txBody>
                  <a:tcPr/>
                </a:tc>
                <a:tc>
                  <a:txBody>
                    <a:bodyPr/>
                    <a:lstStyle/>
                    <a:p>
                      <a:pPr lvl="0" algn="ctr">
                        <a:buNone/>
                      </a:pPr>
                      <a:r>
                        <a:rPr lang="en-US"/>
                        <a:t>46%</a:t>
                      </a:r>
                    </a:p>
                  </a:txBody>
                  <a:tcPr/>
                </a:tc>
                <a:extLst>
                  <a:ext uri="{0D108BD9-81ED-4DB2-BD59-A6C34878D82A}">
                    <a16:rowId xmlns:a16="http://schemas.microsoft.com/office/drawing/2014/main" val="3687393269"/>
                  </a:ext>
                </a:extLst>
              </a:tr>
              <a:tr h="370840">
                <a:tc>
                  <a:txBody>
                    <a:bodyPr/>
                    <a:lstStyle/>
                    <a:p>
                      <a:pPr algn="ctr"/>
                      <a:r>
                        <a:rPr lang="en-US"/>
                        <a:t>Out(&gt;=1.05)</a:t>
                      </a:r>
                    </a:p>
                  </a:txBody>
                  <a:tcPr/>
                </a:tc>
                <a:tc>
                  <a:txBody>
                    <a:bodyPr/>
                    <a:lstStyle/>
                    <a:p>
                      <a:pPr algn="ctr"/>
                      <a:r>
                        <a:rPr lang="en-US"/>
                        <a:t>19702</a:t>
                      </a:r>
                    </a:p>
                  </a:txBody>
                  <a:tcPr/>
                </a:tc>
                <a:tc>
                  <a:txBody>
                    <a:bodyPr/>
                    <a:lstStyle/>
                    <a:p>
                      <a:pPr algn="ctr"/>
                      <a:r>
                        <a:rPr lang="en-US"/>
                        <a:t>6.4%</a:t>
                      </a:r>
                    </a:p>
                  </a:txBody>
                  <a:tcPr/>
                </a:tc>
                <a:tc>
                  <a:txBody>
                    <a:bodyPr/>
                    <a:lstStyle/>
                    <a:p>
                      <a:pPr lvl="0" algn="ctr">
                        <a:buNone/>
                      </a:pPr>
                      <a:r>
                        <a:rPr lang="en-US"/>
                        <a:t>54.8%</a:t>
                      </a:r>
                    </a:p>
                  </a:txBody>
                  <a:tcPr/>
                </a:tc>
                <a:extLst>
                  <a:ext uri="{0D108BD9-81ED-4DB2-BD59-A6C34878D82A}">
                    <a16:rowId xmlns:a16="http://schemas.microsoft.com/office/drawing/2014/main" val="2945832606"/>
                  </a:ext>
                </a:extLst>
              </a:tr>
            </a:tbl>
          </a:graphicData>
        </a:graphic>
      </p:graphicFrame>
      <p:pic>
        <p:nvPicPr>
          <p:cNvPr id="6" name="Picture 5" descr="A close up of a sign&#10;&#10;Description generated with high confidence">
            <a:extLst>
              <a:ext uri="{FF2B5EF4-FFF2-40B4-BE49-F238E27FC236}">
                <a16:creationId xmlns:a16="http://schemas.microsoft.com/office/drawing/2014/main" id="{D1378074-DFD1-4EA6-A7C1-354681DA87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
        <p:nvSpPr>
          <p:cNvPr id="3" name="Title 1">
            <a:extLst>
              <a:ext uri="{FF2B5EF4-FFF2-40B4-BE49-F238E27FC236}">
                <a16:creationId xmlns:a16="http://schemas.microsoft.com/office/drawing/2014/main" id="{DA541812-B77F-477D-BF13-EAD61FEE466B}"/>
              </a:ext>
            </a:extLst>
          </p:cNvPr>
          <p:cNvSpPr txBox="1">
            <a:spLocks/>
          </p:cNvSpPr>
          <p:nvPr/>
        </p:nvSpPr>
        <p:spPr>
          <a:xfrm>
            <a:off x="508091" y="377372"/>
            <a:ext cx="10937421" cy="735155"/>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2800" b="1" kern="1200">
                <a:solidFill>
                  <a:schemeClr val="tx1"/>
                </a:solidFill>
                <a:latin typeface="+mj-lt"/>
                <a:ea typeface="Kozuka Gothic Pro H" pitchFamily="34" charset="-128"/>
                <a:cs typeface="Arial" panose="020B0604020202020204" pitchFamily="34" charset="0"/>
              </a:defRPr>
            </a:lvl1pPr>
          </a:lstStyle>
          <a:p>
            <a:r>
              <a:rPr lang="en-US">
                <a:ea typeface="+mj-lt"/>
                <a:cs typeface="+mj-lt"/>
              </a:rPr>
              <a:t>In-The-Moneyness</a:t>
            </a:r>
            <a:endParaRPr lang="en-US" b="0">
              <a:ea typeface="+mj-lt"/>
              <a:cs typeface="+mj-lt"/>
            </a:endParaRPr>
          </a:p>
        </p:txBody>
      </p:sp>
      <p:pic>
        <p:nvPicPr>
          <p:cNvPr id="7" name="Picture 7" descr="A screenshot of a cell phone&#10;&#10;Description generated with high confidence">
            <a:extLst>
              <a:ext uri="{FF2B5EF4-FFF2-40B4-BE49-F238E27FC236}">
                <a16:creationId xmlns:a16="http://schemas.microsoft.com/office/drawing/2014/main" id="{728F8133-0C41-4F9A-8D91-D65CEF7D39E6}"/>
              </a:ext>
            </a:extLst>
          </p:cNvPr>
          <p:cNvPicPr>
            <a:picLocks noChangeAspect="1"/>
          </p:cNvPicPr>
          <p:nvPr/>
        </p:nvPicPr>
        <p:blipFill>
          <a:blip r:embed="rId3"/>
          <a:stretch>
            <a:fillRect/>
          </a:stretch>
        </p:blipFill>
        <p:spPr>
          <a:xfrm>
            <a:off x="3634154" y="3812273"/>
            <a:ext cx="4683369" cy="2820715"/>
          </a:xfrm>
          <a:prstGeom prst="rect">
            <a:avLst/>
          </a:prstGeom>
        </p:spPr>
      </p:pic>
    </p:spTree>
    <p:extLst>
      <p:ext uri="{BB962C8B-B14F-4D97-AF65-F5344CB8AC3E}">
        <p14:creationId xmlns:p14="http://schemas.microsoft.com/office/powerpoint/2010/main" val="1565949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C57A686-BA8B-A044-BDE1-6541426154C1}"/>
              </a:ext>
            </a:extLst>
          </p:cNvPr>
          <p:cNvSpPr txBox="1"/>
          <p:nvPr/>
        </p:nvSpPr>
        <p:spPr>
          <a:xfrm>
            <a:off x="446314" y="1483112"/>
            <a:ext cx="5020926" cy="338554"/>
          </a:xfrm>
          <a:prstGeom prst="rect">
            <a:avLst/>
          </a:prstGeom>
          <a:noFill/>
        </p:spPr>
        <p:txBody>
          <a:bodyPr wrap="none" rtlCol="0">
            <a:spAutoFit/>
          </a:bodyPr>
          <a:lstStyle/>
          <a:p>
            <a:r>
              <a:rPr lang="en-US" sz="1600"/>
              <a:t>The attained age was divided into 3 age groups:</a:t>
            </a:r>
          </a:p>
        </p:txBody>
      </p:sp>
      <p:graphicFrame>
        <p:nvGraphicFramePr>
          <p:cNvPr id="5" name="Table 4">
            <a:extLst>
              <a:ext uri="{FF2B5EF4-FFF2-40B4-BE49-F238E27FC236}">
                <a16:creationId xmlns:a16="http://schemas.microsoft.com/office/drawing/2014/main" id="{5EB6CA00-7CA7-5E47-A59D-B2EEB58B9B9C}"/>
              </a:ext>
            </a:extLst>
          </p:cNvPr>
          <p:cNvGraphicFramePr>
            <a:graphicFrameLocks noGrp="1"/>
          </p:cNvGraphicFramePr>
          <p:nvPr>
            <p:extLst>
              <p:ext uri="{D42A27DB-BD31-4B8C-83A1-F6EECF244321}">
                <p14:modId xmlns:p14="http://schemas.microsoft.com/office/powerpoint/2010/main" val="2463310477"/>
              </p:ext>
            </p:extLst>
          </p:nvPr>
        </p:nvGraphicFramePr>
        <p:xfrm>
          <a:off x="571190" y="2124719"/>
          <a:ext cx="9501050" cy="1483360"/>
        </p:xfrm>
        <a:graphic>
          <a:graphicData uri="http://schemas.openxmlformats.org/drawingml/2006/table">
            <a:tbl>
              <a:tblPr firstRow="1" bandRow="1">
                <a:tableStyleId>{793D81CF-94F2-401A-BA57-92F5A7B2D0C5}</a:tableStyleId>
              </a:tblPr>
              <a:tblGrid>
                <a:gridCol w="3367452">
                  <a:extLst>
                    <a:ext uri="{9D8B030D-6E8A-4147-A177-3AD203B41FA5}">
                      <a16:colId xmlns:a16="http://schemas.microsoft.com/office/drawing/2014/main" val="962445285"/>
                    </a:ext>
                  </a:extLst>
                </a:gridCol>
                <a:gridCol w="1740383">
                  <a:extLst>
                    <a:ext uri="{9D8B030D-6E8A-4147-A177-3AD203B41FA5}">
                      <a16:colId xmlns:a16="http://schemas.microsoft.com/office/drawing/2014/main" val="233367663"/>
                    </a:ext>
                  </a:extLst>
                </a:gridCol>
                <a:gridCol w="2004646">
                  <a:extLst>
                    <a:ext uri="{9D8B030D-6E8A-4147-A177-3AD203B41FA5}">
                      <a16:colId xmlns:a16="http://schemas.microsoft.com/office/drawing/2014/main" val="1115588943"/>
                    </a:ext>
                  </a:extLst>
                </a:gridCol>
                <a:gridCol w="2388569">
                  <a:extLst>
                    <a:ext uri="{9D8B030D-6E8A-4147-A177-3AD203B41FA5}">
                      <a16:colId xmlns:a16="http://schemas.microsoft.com/office/drawing/2014/main" val="1246219006"/>
                    </a:ext>
                  </a:extLst>
                </a:gridCol>
              </a:tblGrid>
              <a:tr h="370840">
                <a:tc>
                  <a:txBody>
                    <a:bodyPr/>
                    <a:lstStyle/>
                    <a:p>
                      <a:pPr algn="ctr"/>
                      <a:r>
                        <a:rPr lang="en-US"/>
                        <a:t>Band Range</a:t>
                      </a:r>
                    </a:p>
                  </a:txBody>
                  <a:tcPr/>
                </a:tc>
                <a:tc>
                  <a:txBody>
                    <a:bodyPr/>
                    <a:lstStyle/>
                    <a:p>
                      <a:pPr algn="ctr"/>
                      <a:r>
                        <a:rPr lang="en-US"/>
                        <a:t>Sum of Lapses</a:t>
                      </a:r>
                    </a:p>
                  </a:txBody>
                  <a:tcPr/>
                </a:tc>
                <a:tc>
                  <a:txBody>
                    <a:bodyPr/>
                    <a:lstStyle/>
                    <a:p>
                      <a:pPr algn="ctr"/>
                      <a:r>
                        <a:rPr lang="en-US"/>
                        <a:t>Mean (Lapse Rate)</a:t>
                      </a:r>
                    </a:p>
                  </a:txBody>
                  <a:tcPr/>
                </a:tc>
                <a:tc>
                  <a:txBody>
                    <a:bodyPr/>
                    <a:lstStyle/>
                    <a:p>
                      <a:pPr lvl="0" algn="ctr">
                        <a:lnSpc>
                          <a:spcPct val="100000"/>
                        </a:lnSpc>
                        <a:spcBef>
                          <a:spcPts val="0"/>
                        </a:spcBef>
                        <a:spcAft>
                          <a:spcPts val="0"/>
                        </a:spcAft>
                        <a:buNone/>
                      </a:pPr>
                      <a:r>
                        <a:rPr lang="en-US" sz="1800" b="1" i="0" u="none" strike="noStrike" noProof="0">
                          <a:latin typeface="Calibri"/>
                        </a:rPr>
                        <a:t>Annualized Lapse Rate</a:t>
                      </a:r>
                    </a:p>
                  </a:txBody>
                  <a:tcPr/>
                </a:tc>
                <a:extLst>
                  <a:ext uri="{0D108BD9-81ED-4DB2-BD59-A6C34878D82A}">
                    <a16:rowId xmlns:a16="http://schemas.microsoft.com/office/drawing/2014/main" val="2315016844"/>
                  </a:ext>
                </a:extLst>
              </a:tr>
              <a:tr h="370840">
                <a:tc>
                  <a:txBody>
                    <a:bodyPr/>
                    <a:lstStyle/>
                    <a:p>
                      <a:pPr algn="ctr"/>
                      <a:r>
                        <a:rPr lang="en-US"/>
                        <a:t>Younger than 59 years (Working)</a:t>
                      </a:r>
                    </a:p>
                  </a:txBody>
                  <a:tcPr/>
                </a:tc>
                <a:tc>
                  <a:txBody>
                    <a:bodyPr/>
                    <a:lstStyle/>
                    <a:p>
                      <a:pPr algn="ctr"/>
                      <a:r>
                        <a:rPr lang="en-US"/>
                        <a:t>9092</a:t>
                      </a:r>
                    </a:p>
                  </a:txBody>
                  <a:tcPr/>
                </a:tc>
                <a:tc>
                  <a:txBody>
                    <a:bodyPr/>
                    <a:lstStyle/>
                    <a:p>
                      <a:pPr algn="ctr"/>
                      <a:r>
                        <a:rPr lang="en-US"/>
                        <a:t>3.8%</a:t>
                      </a:r>
                    </a:p>
                  </a:txBody>
                  <a:tcPr/>
                </a:tc>
                <a:tc>
                  <a:txBody>
                    <a:bodyPr/>
                    <a:lstStyle/>
                    <a:p>
                      <a:pPr lvl="0" algn="ctr">
                        <a:buNone/>
                      </a:pPr>
                      <a:r>
                        <a:rPr lang="en-US"/>
                        <a:t>37.2%</a:t>
                      </a:r>
                    </a:p>
                  </a:txBody>
                  <a:tcPr/>
                </a:tc>
                <a:extLst>
                  <a:ext uri="{0D108BD9-81ED-4DB2-BD59-A6C34878D82A}">
                    <a16:rowId xmlns:a16="http://schemas.microsoft.com/office/drawing/2014/main" val="3231031590"/>
                  </a:ext>
                </a:extLst>
              </a:tr>
              <a:tr h="370840">
                <a:tc>
                  <a:txBody>
                    <a:bodyPr/>
                    <a:lstStyle/>
                    <a:p>
                      <a:pPr algn="ctr"/>
                      <a:r>
                        <a:rPr lang="en-US"/>
                        <a:t>59 – 70 years (Just Retired)</a:t>
                      </a:r>
                    </a:p>
                  </a:txBody>
                  <a:tcPr/>
                </a:tc>
                <a:tc>
                  <a:txBody>
                    <a:bodyPr/>
                    <a:lstStyle/>
                    <a:p>
                      <a:pPr algn="ctr"/>
                      <a:r>
                        <a:rPr lang="en-US"/>
                        <a:t>11188</a:t>
                      </a:r>
                    </a:p>
                  </a:txBody>
                  <a:tcPr/>
                </a:tc>
                <a:tc>
                  <a:txBody>
                    <a:bodyPr/>
                    <a:lstStyle/>
                    <a:p>
                      <a:pPr algn="ctr"/>
                      <a:r>
                        <a:rPr lang="en-US"/>
                        <a:t>6.1%</a:t>
                      </a:r>
                    </a:p>
                  </a:txBody>
                  <a:tcPr/>
                </a:tc>
                <a:tc>
                  <a:txBody>
                    <a:bodyPr/>
                    <a:lstStyle/>
                    <a:p>
                      <a:pPr lvl="0" algn="ctr">
                        <a:buNone/>
                      </a:pPr>
                      <a:r>
                        <a:rPr lang="en-US"/>
                        <a:t>53%</a:t>
                      </a:r>
                    </a:p>
                  </a:txBody>
                  <a:tcPr/>
                </a:tc>
                <a:extLst>
                  <a:ext uri="{0D108BD9-81ED-4DB2-BD59-A6C34878D82A}">
                    <a16:rowId xmlns:a16="http://schemas.microsoft.com/office/drawing/2014/main" val="3687393269"/>
                  </a:ext>
                </a:extLst>
              </a:tr>
              <a:tr h="370840">
                <a:tc>
                  <a:txBody>
                    <a:bodyPr/>
                    <a:lstStyle/>
                    <a:p>
                      <a:pPr algn="ctr"/>
                      <a:r>
                        <a:rPr lang="en-US"/>
                        <a:t>70 years and above(Old)</a:t>
                      </a:r>
                    </a:p>
                  </a:txBody>
                  <a:tcPr/>
                </a:tc>
                <a:tc>
                  <a:txBody>
                    <a:bodyPr/>
                    <a:lstStyle/>
                    <a:p>
                      <a:pPr algn="ctr"/>
                      <a:r>
                        <a:rPr lang="en-US"/>
                        <a:t>8426</a:t>
                      </a:r>
                    </a:p>
                  </a:txBody>
                  <a:tcPr/>
                </a:tc>
                <a:tc>
                  <a:txBody>
                    <a:bodyPr/>
                    <a:lstStyle/>
                    <a:p>
                      <a:pPr algn="ctr"/>
                      <a:r>
                        <a:rPr lang="en-US"/>
                        <a:t>5.1%</a:t>
                      </a:r>
                    </a:p>
                  </a:txBody>
                  <a:tcPr/>
                </a:tc>
                <a:tc>
                  <a:txBody>
                    <a:bodyPr/>
                    <a:lstStyle/>
                    <a:p>
                      <a:pPr lvl="0" algn="ctr">
                        <a:buNone/>
                      </a:pPr>
                      <a:r>
                        <a:rPr lang="en-US"/>
                        <a:t>46.6%</a:t>
                      </a:r>
                    </a:p>
                  </a:txBody>
                  <a:tcPr/>
                </a:tc>
                <a:extLst>
                  <a:ext uri="{0D108BD9-81ED-4DB2-BD59-A6C34878D82A}">
                    <a16:rowId xmlns:a16="http://schemas.microsoft.com/office/drawing/2014/main" val="2945832606"/>
                  </a:ext>
                </a:extLst>
              </a:tr>
            </a:tbl>
          </a:graphicData>
        </a:graphic>
      </p:graphicFrame>
      <p:pic>
        <p:nvPicPr>
          <p:cNvPr id="6" name="Picture 5" descr="A close up of a sign&#10;&#10;Description generated with high confidence">
            <a:extLst>
              <a:ext uri="{FF2B5EF4-FFF2-40B4-BE49-F238E27FC236}">
                <a16:creationId xmlns:a16="http://schemas.microsoft.com/office/drawing/2014/main" id="{803B501F-1A9C-4B38-BBA1-CCB589F7A2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
        <p:nvSpPr>
          <p:cNvPr id="3" name="Title 1">
            <a:extLst>
              <a:ext uri="{FF2B5EF4-FFF2-40B4-BE49-F238E27FC236}">
                <a16:creationId xmlns:a16="http://schemas.microsoft.com/office/drawing/2014/main" id="{AE10EDCD-967E-4EA8-8D00-1C5C763B4A62}"/>
              </a:ext>
            </a:extLst>
          </p:cNvPr>
          <p:cNvSpPr txBox="1">
            <a:spLocks/>
          </p:cNvSpPr>
          <p:nvPr/>
        </p:nvSpPr>
        <p:spPr>
          <a:xfrm>
            <a:off x="508091" y="377372"/>
            <a:ext cx="10937421" cy="735155"/>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2800" b="1" kern="1200">
                <a:solidFill>
                  <a:schemeClr val="tx1"/>
                </a:solidFill>
                <a:latin typeface="+mj-lt"/>
                <a:ea typeface="Kozuka Gothic Pro H" pitchFamily="34" charset="-128"/>
                <a:cs typeface="Arial" panose="020B0604020202020204" pitchFamily="34" charset="0"/>
              </a:defRPr>
            </a:lvl1pPr>
          </a:lstStyle>
          <a:p>
            <a:r>
              <a:rPr lang="en-US">
                <a:ea typeface="+mj-lt"/>
                <a:cs typeface="+mj-lt"/>
              </a:rPr>
              <a:t>Attained Age</a:t>
            </a:r>
            <a:endParaRPr lang="en-US" b="0">
              <a:ea typeface="+mj-lt"/>
              <a:cs typeface="+mj-lt"/>
            </a:endParaRPr>
          </a:p>
        </p:txBody>
      </p:sp>
      <p:pic>
        <p:nvPicPr>
          <p:cNvPr id="7" name="Picture 7" descr="A picture containing screenshot&#10;&#10;Description generated with very high confidence">
            <a:extLst>
              <a:ext uri="{FF2B5EF4-FFF2-40B4-BE49-F238E27FC236}">
                <a16:creationId xmlns:a16="http://schemas.microsoft.com/office/drawing/2014/main" id="{B0BB19E0-AE15-4896-A80A-3E8F2FA49778}"/>
              </a:ext>
            </a:extLst>
          </p:cNvPr>
          <p:cNvPicPr>
            <a:picLocks noChangeAspect="1"/>
          </p:cNvPicPr>
          <p:nvPr/>
        </p:nvPicPr>
        <p:blipFill>
          <a:blip r:embed="rId3"/>
          <a:stretch>
            <a:fillRect/>
          </a:stretch>
        </p:blipFill>
        <p:spPr>
          <a:xfrm>
            <a:off x="3534508" y="3809622"/>
            <a:ext cx="4888523" cy="2867049"/>
          </a:xfrm>
          <a:prstGeom prst="rect">
            <a:avLst/>
          </a:prstGeom>
        </p:spPr>
      </p:pic>
    </p:spTree>
    <p:extLst>
      <p:ext uri="{BB962C8B-B14F-4D97-AF65-F5344CB8AC3E}">
        <p14:creationId xmlns:p14="http://schemas.microsoft.com/office/powerpoint/2010/main" val="2799371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F89EAC-5E51-AF40-81D9-40EA3AF1FC09}"/>
              </a:ext>
            </a:extLst>
          </p:cNvPr>
          <p:cNvSpPr txBox="1"/>
          <p:nvPr/>
        </p:nvSpPr>
        <p:spPr>
          <a:xfrm>
            <a:off x="446314" y="1483112"/>
            <a:ext cx="5694188" cy="338554"/>
          </a:xfrm>
          <a:prstGeom prst="rect">
            <a:avLst/>
          </a:prstGeom>
          <a:noFill/>
        </p:spPr>
        <p:txBody>
          <a:bodyPr wrap="none" rtlCol="0">
            <a:spAutoFit/>
          </a:bodyPr>
          <a:lstStyle/>
          <a:p>
            <a:r>
              <a:rPr lang="en-US" sz="1600"/>
              <a:t>The Commission options were divided into 2 categories:</a:t>
            </a:r>
          </a:p>
        </p:txBody>
      </p:sp>
      <p:graphicFrame>
        <p:nvGraphicFramePr>
          <p:cNvPr id="5" name="Table 4">
            <a:extLst>
              <a:ext uri="{FF2B5EF4-FFF2-40B4-BE49-F238E27FC236}">
                <a16:creationId xmlns:a16="http://schemas.microsoft.com/office/drawing/2014/main" id="{AE4B3A12-4A20-DD45-9CCE-C194959D399C}"/>
              </a:ext>
            </a:extLst>
          </p:cNvPr>
          <p:cNvGraphicFramePr>
            <a:graphicFrameLocks noGrp="1"/>
          </p:cNvGraphicFramePr>
          <p:nvPr>
            <p:extLst>
              <p:ext uri="{D42A27DB-BD31-4B8C-83A1-F6EECF244321}">
                <p14:modId xmlns:p14="http://schemas.microsoft.com/office/powerpoint/2010/main" val="2435340395"/>
              </p:ext>
            </p:extLst>
          </p:nvPr>
        </p:nvGraphicFramePr>
        <p:xfrm>
          <a:off x="571190" y="2124719"/>
          <a:ext cx="9501328" cy="1112520"/>
        </p:xfrm>
        <a:graphic>
          <a:graphicData uri="http://schemas.openxmlformats.org/drawingml/2006/table">
            <a:tbl>
              <a:tblPr firstRow="1" bandRow="1">
                <a:tableStyleId>{793D81CF-94F2-401A-BA57-92F5A7B2D0C5}</a:tableStyleId>
              </a:tblPr>
              <a:tblGrid>
                <a:gridCol w="2703904">
                  <a:extLst>
                    <a:ext uri="{9D8B030D-6E8A-4147-A177-3AD203B41FA5}">
                      <a16:colId xmlns:a16="http://schemas.microsoft.com/office/drawing/2014/main" val="962445285"/>
                    </a:ext>
                  </a:extLst>
                </a:gridCol>
                <a:gridCol w="2046760">
                  <a:extLst>
                    <a:ext uri="{9D8B030D-6E8A-4147-A177-3AD203B41FA5}">
                      <a16:colId xmlns:a16="http://schemas.microsoft.com/office/drawing/2014/main" val="233367663"/>
                    </a:ext>
                  </a:extLst>
                </a:gridCol>
                <a:gridCol w="2375332">
                  <a:extLst>
                    <a:ext uri="{9D8B030D-6E8A-4147-A177-3AD203B41FA5}">
                      <a16:colId xmlns:a16="http://schemas.microsoft.com/office/drawing/2014/main" val="1115588943"/>
                    </a:ext>
                  </a:extLst>
                </a:gridCol>
                <a:gridCol w="2375332">
                  <a:extLst>
                    <a:ext uri="{9D8B030D-6E8A-4147-A177-3AD203B41FA5}">
                      <a16:colId xmlns:a16="http://schemas.microsoft.com/office/drawing/2014/main" val="3500145263"/>
                    </a:ext>
                  </a:extLst>
                </a:gridCol>
              </a:tblGrid>
              <a:tr h="370840">
                <a:tc>
                  <a:txBody>
                    <a:bodyPr/>
                    <a:lstStyle/>
                    <a:p>
                      <a:pPr algn="ctr"/>
                      <a:r>
                        <a:rPr lang="en-US" dirty="0"/>
                        <a:t>Band Range</a:t>
                      </a:r>
                    </a:p>
                  </a:txBody>
                  <a:tcPr/>
                </a:tc>
                <a:tc>
                  <a:txBody>
                    <a:bodyPr/>
                    <a:lstStyle/>
                    <a:p>
                      <a:pPr algn="ctr"/>
                      <a:r>
                        <a:rPr lang="en-US" dirty="0"/>
                        <a:t>Sum of Lapses</a:t>
                      </a:r>
                    </a:p>
                  </a:txBody>
                  <a:tcPr/>
                </a:tc>
                <a:tc>
                  <a:txBody>
                    <a:bodyPr/>
                    <a:lstStyle/>
                    <a:p>
                      <a:pPr algn="ctr"/>
                      <a:r>
                        <a:rPr lang="en-US" dirty="0"/>
                        <a:t>Mean (Lapse Rate)</a:t>
                      </a:r>
                    </a:p>
                  </a:txBody>
                  <a:tcPr/>
                </a:tc>
                <a:tc>
                  <a:txBody>
                    <a:bodyPr/>
                    <a:lstStyle/>
                    <a:p>
                      <a:pPr lvl="0" algn="ctr">
                        <a:lnSpc>
                          <a:spcPct val="100000"/>
                        </a:lnSpc>
                        <a:spcBef>
                          <a:spcPts val="0"/>
                        </a:spcBef>
                        <a:spcAft>
                          <a:spcPts val="0"/>
                        </a:spcAft>
                        <a:buNone/>
                      </a:pPr>
                      <a:r>
                        <a:rPr lang="en-US" sz="1800" b="1" i="0" u="none" strike="noStrike" noProof="0" dirty="0">
                          <a:latin typeface="Calibri"/>
                        </a:rPr>
                        <a:t>Annualized Lapse Rate</a:t>
                      </a:r>
                    </a:p>
                  </a:txBody>
                  <a:tcPr/>
                </a:tc>
                <a:extLst>
                  <a:ext uri="{0D108BD9-81ED-4DB2-BD59-A6C34878D82A}">
                    <a16:rowId xmlns:a16="http://schemas.microsoft.com/office/drawing/2014/main" val="2315016844"/>
                  </a:ext>
                </a:extLst>
              </a:tr>
              <a:tr h="370840">
                <a:tc>
                  <a:txBody>
                    <a:bodyPr/>
                    <a:lstStyle/>
                    <a:p>
                      <a:pPr algn="ctr"/>
                      <a:r>
                        <a:rPr lang="en-US" dirty="0"/>
                        <a:t>A (All upfront commission)</a:t>
                      </a:r>
                    </a:p>
                  </a:txBody>
                  <a:tcPr/>
                </a:tc>
                <a:tc>
                  <a:txBody>
                    <a:bodyPr/>
                    <a:lstStyle/>
                    <a:p>
                      <a:pPr algn="ctr"/>
                      <a:r>
                        <a:rPr lang="en-US" dirty="0"/>
                        <a:t>19698</a:t>
                      </a:r>
                    </a:p>
                  </a:txBody>
                  <a:tcPr/>
                </a:tc>
                <a:tc>
                  <a:txBody>
                    <a:bodyPr/>
                    <a:lstStyle/>
                    <a:p>
                      <a:pPr algn="ctr"/>
                      <a:r>
                        <a:rPr lang="en-US"/>
                        <a:t>3.1%</a:t>
                      </a:r>
                    </a:p>
                  </a:txBody>
                  <a:tcPr/>
                </a:tc>
                <a:tc>
                  <a:txBody>
                    <a:bodyPr/>
                    <a:lstStyle/>
                    <a:p>
                      <a:pPr lvl="0" algn="ctr">
                        <a:buNone/>
                      </a:pPr>
                      <a:r>
                        <a:rPr lang="en-US" dirty="0"/>
                        <a:t>31.5%</a:t>
                      </a:r>
                    </a:p>
                  </a:txBody>
                  <a:tcPr/>
                </a:tc>
                <a:extLst>
                  <a:ext uri="{0D108BD9-81ED-4DB2-BD59-A6C34878D82A}">
                    <a16:rowId xmlns:a16="http://schemas.microsoft.com/office/drawing/2014/main" val="3231031590"/>
                  </a:ext>
                </a:extLst>
              </a:tr>
              <a:tr h="370840">
                <a:tc>
                  <a:txBody>
                    <a:bodyPr/>
                    <a:lstStyle/>
                    <a:p>
                      <a:pPr algn="ctr"/>
                      <a:r>
                        <a:rPr lang="en-US" dirty="0"/>
                        <a:t>Others</a:t>
                      </a:r>
                    </a:p>
                  </a:txBody>
                  <a:tcPr/>
                </a:tc>
                <a:tc>
                  <a:txBody>
                    <a:bodyPr/>
                    <a:lstStyle/>
                    <a:p>
                      <a:pPr algn="ctr"/>
                      <a:r>
                        <a:rPr lang="en-US" dirty="0"/>
                        <a:t>9008</a:t>
                      </a:r>
                    </a:p>
                  </a:txBody>
                  <a:tcPr/>
                </a:tc>
                <a:tc>
                  <a:txBody>
                    <a:bodyPr/>
                    <a:lstStyle/>
                    <a:p>
                      <a:pPr algn="ctr"/>
                      <a:r>
                        <a:rPr lang="en-US"/>
                        <a:t>2.5%</a:t>
                      </a:r>
                    </a:p>
                  </a:txBody>
                  <a:tcPr/>
                </a:tc>
                <a:tc>
                  <a:txBody>
                    <a:bodyPr/>
                    <a:lstStyle/>
                    <a:p>
                      <a:pPr lvl="0" algn="ctr">
                        <a:buNone/>
                      </a:pPr>
                      <a:r>
                        <a:rPr lang="en-US" dirty="0"/>
                        <a:t>26.2%</a:t>
                      </a:r>
                    </a:p>
                  </a:txBody>
                  <a:tcPr/>
                </a:tc>
                <a:extLst>
                  <a:ext uri="{0D108BD9-81ED-4DB2-BD59-A6C34878D82A}">
                    <a16:rowId xmlns:a16="http://schemas.microsoft.com/office/drawing/2014/main" val="3687393269"/>
                  </a:ext>
                </a:extLst>
              </a:tr>
            </a:tbl>
          </a:graphicData>
        </a:graphic>
      </p:graphicFrame>
      <p:pic>
        <p:nvPicPr>
          <p:cNvPr id="6" name="Picture 5" descr="A close up of a sign&#10;&#10;Description generated with high confidence">
            <a:extLst>
              <a:ext uri="{FF2B5EF4-FFF2-40B4-BE49-F238E27FC236}">
                <a16:creationId xmlns:a16="http://schemas.microsoft.com/office/drawing/2014/main" id="{04C56673-B326-4675-9F22-4E41054860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
        <p:nvSpPr>
          <p:cNvPr id="3" name="Title 1">
            <a:extLst>
              <a:ext uri="{FF2B5EF4-FFF2-40B4-BE49-F238E27FC236}">
                <a16:creationId xmlns:a16="http://schemas.microsoft.com/office/drawing/2014/main" id="{1C145FDD-62BF-4A0E-813C-BA8AC84D1DBF}"/>
              </a:ext>
            </a:extLst>
          </p:cNvPr>
          <p:cNvSpPr txBox="1">
            <a:spLocks/>
          </p:cNvSpPr>
          <p:nvPr/>
        </p:nvSpPr>
        <p:spPr>
          <a:xfrm>
            <a:off x="508091" y="377372"/>
            <a:ext cx="10937421" cy="735155"/>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2800" b="1" kern="1200">
                <a:solidFill>
                  <a:schemeClr val="tx1"/>
                </a:solidFill>
                <a:latin typeface="+mj-lt"/>
                <a:ea typeface="Kozuka Gothic Pro H" pitchFamily="34" charset="-128"/>
                <a:cs typeface="Arial" panose="020B0604020202020204" pitchFamily="34" charset="0"/>
              </a:defRPr>
            </a:lvl1pPr>
          </a:lstStyle>
          <a:p>
            <a:r>
              <a:rPr lang="en-US">
                <a:ea typeface="+mj-lt"/>
                <a:cs typeface="+mj-lt"/>
              </a:rPr>
              <a:t>Commission Option</a:t>
            </a:r>
            <a:endParaRPr lang="en-US" b="0">
              <a:ea typeface="+mj-lt"/>
              <a:cs typeface="+mj-lt"/>
            </a:endParaRPr>
          </a:p>
        </p:txBody>
      </p:sp>
      <p:pic>
        <p:nvPicPr>
          <p:cNvPr id="7" name="Picture 7" descr="A screenshot of a cell phone&#10;&#10;Description generated with high confidence">
            <a:extLst>
              <a:ext uri="{FF2B5EF4-FFF2-40B4-BE49-F238E27FC236}">
                <a16:creationId xmlns:a16="http://schemas.microsoft.com/office/drawing/2014/main" id="{0D882076-047A-4FFE-B552-4135E8B68AB9}"/>
              </a:ext>
            </a:extLst>
          </p:cNvPr>
          <p:cNvPicPr>
            <a:picLocks noChangeAspect="1"/>
          </p:cNvPicPr>
          <p:nvPr/>
        </p:nvPicPr>
        <p:blipFill>
          <a:blip r:embed="rId3"/>
          <a:stretch>
            <a:fillRect/>
          </a:stretch>
        </p:blipFill>
        <p:spPr>
          <a:xfrm>
            <a:off x="3481754" y="3469738"/>
            <a:ext cx="4988169" cy="3013416"/>
          </a:xfrm>
          <a:prstGeom prst="rect">
            <a:avLst/>
          </a:prstGeom>
        </p:spPr>
      </p:pic>
    </p:spTree>
    <p:extLst>
      <p:ext uri="{BB962C8B-B14F-4D97-AF65-F5344CB8AC3E}">
        <p14:creationId xmlns:p14="http://schemas.microsoft.com/office/powerpoint/2010/main" val="30450991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p:txBody>
          <a:bodyPr/>
          <a:lstStyle/>
          <a:p>
            <a:r>
              <a:rPr lang="en-US"/>
              <a:t>Random Forest - Model Parameters</a:t>
            </a:r>
            <a:endParaRPr lang="en-GB"/>
          </a:p>
        </p:txBody>
      </p:sp>
      <p:sp>
        <p:nvSpPr>
          <p:cNvPr id="5" name="TextBox 4">
            <a:extLst>
              <a:ext uri="{FF2B5EF4-FFF2-40B4-BE49-F238E27FC236}">
                <a16:creationId xmlns:a16="http://schemas.microsoft.com/office/drawing/2014/main" id="{F8AE3926-B53A-7644-AAD7-619AB28FDE5F}"/>
              </a:ext>
            </a:extLst>
          </p:cNvPr>
          <p:cNvSpPr txBox="1"/>
          <p:nvPr/>
        </p:nvSpPr>
        <p:spPr>
          <a:xfrm>
            <a:off x="446314" y="1395875"/>
            <a:ext cx="10437276" cy="646331"/>
          </a:xfrm>
          <a:prstGeom prst="rect">
            <a:avLst/>
          </a:prstGeom>
          <a:noFill/>
        </p:spPr>
        <p:txBody>
          <a:bodyPr wrap="square" rtlCol="0" anchor="t">
            <a:spAutoFit/>
          </a:bodyPr>
          <a:lstStyle/>
          <a:p>
            <a:r>
              <a:rPr lang="en-US" b="1" err="1">
                <a:solidFill>
                  <a:schemeClr val="bg2"/>
                </a:solidFill>
              </a:rPr>
              <a:t>Mtry</a:t>
            </a:r>
            <a:r>
              <a:rPr lang="en-US">
                <a:solidFill>
                  <a:schemeClr val="bg2"/>
                </a:solidFill>
              </a:rPr>
              <a:t> </a:t>
            </a:r>
            <a:r>
              <a:rPr lang="en-US"/>
              <a:t>: Number of variables available for splitting at each tree node. For regression models, an ideal value is the number of predictor variables divided by 3 (rounded down)</a:t>
            </a:r>
          </a:p>
        </p:txBody>
      </p:sp>
      <p:sp>
        <p:nvSpPr>
          <p:cNvPr id="7" name="TextBox 6">
            <a:extLst>
              <a:ext uri="{FF2B5EF4-FFF2-40B4-BE49-F238E27FC236}">
                <a16:creationId xmlns:a16="http://schemas.microsoft.com/office/drawing/2014/main" id="{DDBDE363-F8D3-B540-9816-23B166497D40}"/>
              </a:ext>
            </a:extLst>
          </p:cNvPr>
          <p:cNvSpPr txBox="1"/>
          <p:nvPr/>
        </p:nvSpPr>
        <p:spPr>
          <a:xfrm>
            <a:off x="446314" y="2183262"/>
            <a:ext cx="5781394" cy="1200329"/>
          </a:xfrm>
          <a:prstGeom prst="rect">
            <a:avLst/>
          </a:prstGeom>
          <a:noFill/>
        </p:spPr>
        <p:txBody>
          <a:bodyPr wrap="square" rtlCol="0" anchor="t">
            <a:spAutoFit/>
          </a:bodyPr>
          <a:lstStyle/>
          <a:p>
            <a:r>
              <a:rPr lang="en-US" b="1" err="1">
                <a:solidFill>
                  <a:schemeClr val="bg2"/>
                </a:solidFill>
              </a:rPr>
              <a:t>Ntree</a:t>
            </a:r>
            <a:r>
              <a:rPr lang="en-US">
                <a:solidFill>
                  <a:schemeClr val="bg2"/>
                </a:solidFill>
              </a:rPr>
              <a:t> </a:t>
            </a:r>
            <a:r>
              <a:rPr lang="en-US"/>
              <a:t>: Number of trees to grow</a:t>
            </a:r>
          </a:p>
          <a:p>
            <a:r>
              <a:rPr lang="en-US"/>
              <a:t>Larger number of trees produce more stable models and covariate importance estimates but require more memory and a longer run time.</a:t>
            </a:r>
            <a:endParaRPr lang="en-US">
              <a:cs typeface="Calibri"/>
            </a:endParaRPr>
          </a:p>
        </p:txBody>
      </p:sp>
      <p:pic>
        <p:nvPicPr>
          <p:cNvPr id="9" name="Picture 8">
            <a:extLst>
              <a:ext uri="{FF2B5EF4-FFF2-40B4-BE49-F238E27FC236}">
                <a16:creationId xmlns:a16="http://schemas.microsoft.com/office/drawing/2014/main" id="{9F552C41-BCC8-CB4C-919E-959D2B160CB1}"/>
              </a:ext>
            </a:extLst>
          </p:cNvPr>
          <p:cNvPicPr>
            <a:picLocks noChangeAspect="1"/>
          </p:cNvPicPr>
          <p:nvPr/>
        </p:nvPicPr>
        <p:blipFill>
          <a:blip r:embed="rId2"/>
          <a:stretch>
            <a:fillRect/>
          </a:stretch>
        </p:blipFill>
        <p:spPr>
          <a:xfrm>
            <a:off x="6227707" y="2195454"/>
            <a:ext cx="5135385" cy="4085754"/>
          </a:xfrm>
          <a:prstGeom prst="rect">
            <a:avLst/>
          </a:prstGeom>
        </p:spPr>
      </p:pic>
      <p:sp>
        <p:nvSpPr>
          <p:cNvPr id="12" name="TextBox 11">
            <a:extLst>
              <a:ext uri="{FF2B5EF4-FFF2-40B4-BE49-F238E27FC236}">
                <a16:creationId xmlns:a16="http://schemas.microsoft.com/office/drawing/2014/main" id="{DC27DFC0-6A53-864F-B13C-7043FAE4ABF5}"/>
              </a:ext>
            </a:extLst>
          </p:cNvPr>
          <p:cNvSpPr txBox="1"/>
          <p:nvPr/>
        </p:nvSpPr>
        <p:spPr>
          <a:xfrm>
            <a:off x="446314" y="4702320"/>
            <a:ext cx="4104713" cy="1015663"/>
          </a:xfrm>
          <a:prstGeom prst="rect">
            <a:avLst/>
          </a:prstGeom>
          <a:noFill/>
        </p:spPr>
        <p:txBody>
          <a:bodyPr wrap="none" rtlCol="0" anchor="t">
            <a:spAutoFit/>
          </a:bodyPr>
          <a:lstStyle/>
          <a:p>
            <a:r>
              <a:rPr lang="en-US" sz="2000" b="1">
                <a:solidFill>
                  <a:schemeClr val="bg2"/>
                </a:solidFill>
              </a:rPr>
              <a:t>Ideal values to achieve lowest RMSE:</a:t>
            </a:r>
            <a:endParaRPr lang="en-US" sz="2000" b="1">
              <a:solidFill>
                <a:schemeClr val="bg2"/>
              </a:solidFill>
              <a:cs typeface="Calibri"/>
            </a:endParaRPr>
          </a:p>
          <a:p>
            <a:r>
              <a:rPr lang="en-US" sz="2000" err="1"/>
              <a:t>Mtry</a:t>
            </a:r>
            <a:r>
              <a:rPr lang="en-US" sz="2000"/>
              <a:t> = 3</a:t>
            </a:r>
            <a:endParaRPr lang="en-US" sz="2000">
              <a:cs typeface="Calibri"/>
            </a:endParaRPr>
          </a:p>
          <a:p>
            <a:r>
              <a:rPr lang="en-US" sz="2000" err="1"/>
              <a:t>Ntree</a:t>
            </a:r>
            <a:r>
              <a:rPr lang="en-US" sz="2000"/>
              <a:t> = 500</a:t>
            </a:r>
            <a:endParaRPr lang="en-US" sz="2000">
              <a:cs typeface="Calibri"/>
            </a:endParaRPr>
          </a:p>
        </p:txBody>
      </p:sp>
      <p:sp>
        <p:nvSpPr>
          <p:cNvPr id="8" name="TextBox 7">
            <a:extLst>
              <a:ext uri="{FF2B5EF4-FFF2-40B4-BE49-F238E27FC236}">
                <a16:creationId xmlns:a16="http://schemas.microsoft.com/office/drawing/2014/main" id="{645E7B1E-73DD-4A42-B9F7-B6F6A1E35D8E}"/>
              </a:ext>
            </a:extLst>
          </p:cNvPr>
          <p:cNvSpPr txBox="1"/>
          <p:nvPr/>
        </p:nvSpPr>
        <p:spPr>
          <a:xfrm>
            <a:off x="446313" y="3631061"/>
            <a:ext cx="5781394" cy="646331"/>
          </a:xfrm>
          <a:prstGeom prst="rect">
            <a:avLst/>
          </a:prstGeom>
          <a:noFill/>
        </p:spPr>
        <p:txBody>
          <a:bodyPr wrap="square" rtlCol="0" anchor="t">
            <a:spAutoFit/>
          </a:bodyPr>
          <a:lstStyle/>
          <a:p>
            <a:r>
              <a:rPr lang="en-US" b="1">
                <a:solidFill>
                  <a:schemeClr val="bg2"/>
                </a:solidFill>
              </a:rPr>
              <a:t>Model Training</a:t>
            </a:r>
            <a:r>
              <a:rPr lang="en-US" b="1"/>
              <a:t>:</a:t>
            </a:r>
            <a:endParaRPr lang="en-US"/>
          </a:p>
          <a:p>
            <a:r>
              <a:rPr lang="en-US"/>
              <a:t>10-fold cross-validation on the aggregated dataset</a:t>
            </a:r>
            <a:endParaRPr lang="en-US">
              <a:cs typeface="Calibri"/>
            </a:endParaRPr>
          </a:p>
        </p:txBody>
      </p:sp>
      <p:pic>
        <p:nvPicPr>
          <p:cNvPr id="13" name="Picture 12" descr="A close up of a sign&#10;&#10;Description generated with high confidence">
            <a:extLst>
              <a:ext uri="{FF2B5EF4-FFF2-40B4-BE49-F238E27FC236}">
                <a16:creationId xmlns:a16="http://schemas.microsoft.com/office/drawing/2014/main" id="{0A9E7C60-8EB9-438E-BF56-960C4D1F14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18063741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p:txBody>
          <a:bodyPr/>
          <a:lstStyle/>
          <a:p>
            <a:r>
              <a:rPr lang="en-GB"/>
              <a:t>Model Results</a:t>
            </a:r>
          </a:p>
        </p:txBody>
      </p:sp>
      <p:pic>
        <p:nvPicPr>
          <p:cNvPr id="5" name="Picture 10">
            <a:extLst>
              <a:ext uri="{FF2B5EF4-FFF2-40B4-BE49-F238E27FC236}">
                <a16:creationId xmlns:a16="http://schemas.microsoft.com/office/drawing/2014/main" id="{082D4E74-DF0B-4E29-BE1B-9AA06B4FE7C1}"/>
              </a:ext>
            </a:extLst>
          </p:cNvPr>
          <p:cNvPicPr>
            <a:picLocks noChangeAspect="1"/>
          </p:cNvPicPr>
          <p:nvPr/>
        </p:nvPicPr>
        <p:blipFill>
          <a:blip r:embed="rId2"/>
          <a:stretch>
            <a:fillRect/>
          </a:stretch>
        </p:blipFill>
        <p:spPr>
          <a:xfrm>
            <a:off x="1933140" y="3570707"/>
            <a:ext cx="2701925" cy="1048052"/>
          </a:xfrm>
          <a:prstGeom prst="rect">
            <a:avLst/>
          </a:prstGeom>
        </p:spPr>
      </p:pic>
      <p:graphicFrame>
        <p:nvGraphicFramePr>
          <p:cNvPr id="13" name="Table 12">
            <a:extLst>
              <a:ext uri="{FF2B5EF4-FFF2-40B4-BE49-F238E27FC236}">
                <a16:creationId xmlns:a16="http://schemas.microsoft.com/office/drawing/2014/main" id="{8BD762BE-99B0-482E-9760-C578495B67AD}"/>
              </a:ext>
            </a:extLst>
          </p:cNvPr>
          <p:cNvGraphicFramePr>
            <a:graphicFrameLocks noGrp="1"/>
          </p:cNvGraphicFramePr>
          <p:nvPr>
            <p:extLst>
              <p:ext uri="{D42A27DB-BD31-4B8C-83A1-F6EECF244321}">
                <p14:modId xmlns:p14="http://schemas.microsoft.com/office/powerpoint/2010/main" val="2546346633"/>
              </p:ext>
            </p:extLst>
          </p:nvPr>
        </p:nvGraphicFramePr>
        <p:xfrm>
          <a:off x="6836574" y="2210251"/>
          <a:ext cx="4589322" cy="3111940"/>
        </p:xfrm>
        <a:graphic>
          <a:graphicData uri="http://schemas.openxmlformats.org/drawingml/2006/table">
            <a:tbl>
              <a:tblPr firstRow="1" bandRow="1">
                <a:tableStyleId>{7E9639D4-E3E2-4D34-9284-5A2195B3D0D7}</a:tableStyleId>
              </a:tblPr>
              <a:tblGrid>
                <a:gridCol w="3398745">
                  <a:extLst>
                    <a:ext uri="{9D8B030D-6E8A-4147-A177-3AD203B41FA5}">
                      <a16:colId xmlns:a16="http://schemas.microsoft.com/office/drawing/2014/main" val="1743427634"/>
                    </a:ext>
                  </a:extLst>
                </a:gridCol>
                <a:gridCol w="1190577">
                  <a:extLst>
                    <a:ext uri="{9D8B030D-6E8A-4147-A177-3AD203B41FA5}">
                      <a16:colId xmlns:a16="http://schemas.microsoft.com/office/drawing/2014/main" val="3200147133"/>
                    </a:ext>
                  </a:extLst>
                </a:gridCol>
              </a:tblGrid>
              <a:tr h="311194">
                <a:tc>
                  <a:txBody>
                    <a:bodyPr/>
                    <a:lstStyle/>
                    <a:p>
                      <a:pPr algn="ctr"/>
                      <a:r>
                        <a:rPr lang="en-US">
                          <a:effectLst/>
                        </a:rPr>
                        <a:t>Feature Name</a:t>
                      </a:r>
                    </a:p>
                  </a:txBody>
                  <a:tcPr marL="0" marR="0" marT="0" marB="0" anchor="ctr"/>
                </a:tc>
                <a:tc>
                  <a:txBody>
                    <a:bodyPr/>
                    <a:lstStyle/>
                    <a:p>
                      <a:pPr algn="ctr"/>
                      <a:r>
                        <a:rPr lang="en-US">
                          <a:effectLst/>
                        </a:rPr>
                        <a:t>Overall</a:t>
                      </a:r>
                    </a:p>
                  </a:txBody>
                  <a:tcPr marL="0" marR="0" marT="0" marB="0" anchor="ctr"/>
                </a:tc>
                <a:extLst>
                  <a:ext uri="{0D108BD9-81ED-4DB2-BD59-A6C34878D82A}">
                    <a16:rowId xmlns:a16="http://schemas.microsoft.com/office/drawing/2014/main" val="3696306466"/>
                  </a:ext>
                </a:extLst>
              </a:tr>
              <a:tr h="311194">
                <a:tc>
                  <a:txBody>
                    <a:bodyPr/>
                    <a:lstStyle/>
                    <a:p>
                      <a:pPr algn="ctr"/>
                      <a:r>
                        <a:rPr lang="en-US">
                          <a:effectLst/>
                        </a:rPr>
                        <a:t>months_after_cdsc</a:t>
                      </a:r>
                      <a:endParaRPr lang="en-US" err="1">
                        <a:effectLst/>
                      </a:endParaRPr>
                    </a:p>
                  </a:txBody>
                  <a:tcPr marL="0" marR="0" marT="0" marB="0" anchor="ctr"/>
                </a:tc>
                <a:tc>
                  <a:txBody>
                    <a:bodyPr/>
                    <a:lstStyle/>
                    <a:p>
                      <a:pPr algn="ctr"/>
                      <a:r>
                        <a:rPr lang="en-US"/>
                        <a:t>100</a:t>
                      </a:r>
                    </a:p>
                  </a:txBody>
                  <a:tcPr marL="0" marR="0" marT="0" marB="0" anchor="ctr"/>
                </a:tc>
                <a:extLst>
                  <a:ext uri="{0D108BD9-81ED-4DB2-BD59-A6C34878D82A}">
                    <a16:rowId xmlns:a16="http://schemas.microsoft.com/office/drawing/2014/main" val="2441759804"/>
                  </a:ext>
                </a:extLst>
              </a:tr>
              <a:tr h="311194">
                <a:tc>
                  <a:txBody>
                    <a:bodyPr/>
                    <a:lstStyle/>
                    <a:p>
                      <a:pPr algn="ctr"/>
                      <a:r>
                        <a:rPr lang="en-US">
                          <a:effectLst/>
                        </a:rPr>
                        <a:t>premium_bands</a:t>
                      </a:r>
                      <a:endParaRPr lang="en-US" err="1">
                        <a:effectLst/>
                      </a:endParaRPr>
                    </a:p>
                  </a:txBody>
                  <a:tcPr marL="0" marR="0" marT="0" marB="0" anchor="ctr"/>
                </a:tc>
                <a:tc>
                  <a:txBody>
                    <a:bodyPr/>
                    <a:lstStyle/>
                    <a:p>
                      <a:pPr algn="ctr"/>
                      <a:r>
                        <a:rPr lang="en-US"/>
                        <a:t>5.29</a:t>
                      </a:r>
                    </a:p>
                  </a:txBody>
                  <a:tcPr marL="0" marR="0" marT="0" marB="0" anchor="ctr"/>
                </a:tc>
                <a:extLst>
                  <a:ext uri="{0D108BD9-81ED-4DB2-BD59-A6C34878D82A}">
                    <a16:rowId xmlns:a16="http://schemas.microsoft.com/office/drawing/2014/main" val="3727111451"/>
                  </a:ext>
                </a:extLst>
              </a:tr>
              <a:tr h="311194">
                <a:tc>
                  <a:txBody>
                    <a:bodyPr/>
                    <a:lstStyle/>
                    <a:p>
                      <a:pPr algn="ctr"/>
                      <a:r>
                        <a:rPr lang="en-US">
                          <a:effectLst/>
                        </a:rPr>
                        <a:t>comm_opt_factor</a:t>
                      </a:r>
                      <a:endParaRPr lang="en-US" err="1">
                        <a:effectLst/>
                      </a:endParaRPr>
                    </a:p>
                  </a:txBody>
                  <a:tcPr marL="0" marR="0" marT="0" marB="0" anchor="ctr"/>
                </a:tc>
                <a:tc>
                  <a:txBody>
                    <a:bodyPr/>
                    <a:lstStyle/>
                    <a:p>
                      <a:pPr algn="ctr"/>
                      <a:r>
                        <a:rPr lang="en-US"/>
                        <a:t>4.128</a:t>
                      </a:r>
                    </a:p>
                  </a:txBody>
                  <a:tcPr marL="0" marR="0" marT="0" marB="0" anchor="ctr"/>
                </a:tc>
                <a:extLst>
                  <a:ext uri="{0D108BD9-81ED-4DB2-BD59-A6C34878D82A}">
                    <a16:rowId xmlns:a16="http://schemas.microsoft.com/office/drawing/2014/main" val="3799265293"/>
                  </a:ext>
                </a:extLst>
              </a:tr>
              <a:tr h="311194">
                <a:tc>
                  <a:txBody>
                    <a:bodyPr/>
                    <a:lstStyle/>
                    <a:p>
                      <a:pPr algn="ctr"/>
                      <a:r>
                        <a:rPr lang="en-US">
                          <a:effectLst/>
                        </a:rPr>
                        <a:t>Qualification</a:t>
                      </a:r>
                    </a:p>
                  </a:txBody>
                  <a:tcPr marL="0" marR="0" marT="0" marB="0" anchor="ctr"/>
                </a:tc>
                <a:tc>
                  <a:txBody>
                    <a:bodyPr/>
                    <a:lstStyle/>
                    <a:p>
                      <a:pPr algn="ctr"/>
                      <a:r>
                        <a:rPr lang="en-US"/>
                        <a:t>3.133</a:t>
                      </a:r>
                    </a:p>
                  </a:txBody>
                  <a:tcPr marL="0" marR="0" marT="0" marB="0" anchor="ctr"/>
                </a:tc>
                <a:extLst>
                  <a:ext uri="{0D108BD9-81ED-4DB2-BD59-A6C34878D82A}">
                    <a16:rowId xmlns:a16="http://schemas.microsoft.com/office/drawing/2014/main" val="2396132516"/>
                  </a:ext>
                </a:extLst>
              </a:tr>
              <a:tr h="311194">
                <a:tc>
                  <a:txBody>
                    <a:bodyPr/>
                    <a:lstStyle/>
                    <a:p>
                      <a:pPr algn="ctr"/>
                      <a:r>
                        <a:rPr lang="en-US">
                          <a:effectLst/>
                        </a:rPr>
                        <a:t>itm_factor</a:t>
                      </a:r>
                      <a:endParaRPr lang="en-US" err="1">
                        <a:effectLst/>
                      </a:endParaRPr>
                    </a:p>
                  </a:txBody>
                  <a:tcPr marL="0" marR="0" marT="0" marB="0" anchor="ctr"/>
                </a:tc>
                <a:tc>
                  <a:txBody>
                    <a:bodyPr/>
                    <a:lstStyle/>
                    <a:p>
                      <a:pPr algn="ctr"/>
                      <a:r>
                        <a:rPr lang="en-US"/>
                        <a:t>3.125</a:t>
                      </a:r>
                    </a:p>
                  </a:txBody>
                  <a:tcPr marL="0" marR="0" marT="0" marB="0" anchor="ctr"/>
                </a:tc>
                <a:extLst>
                  <a:ext uri="{0D108BD9-81ED-4DB2-BD59-A6C34878D82A}">
                    <a16:rowId xmlns:a16="http://schemas.microsoft.com/office/drawing/2014/main" val="4030347561"/>
                  </a:ext>
                </a:extLst>
              </a:tr>
              <a:tr h="311194">
                <a:tc>
                  <a:txBody>
                    <a:bodyPr/>
                    <a:lstStyle/>
                    <a:p>
                      <a:pPr algn="ctr"/>
                      <a:r>
                        <a:rPr lang="en-US">
                          <a:effectLst/>
                        </a:rPr>
                        <a:t>Channel</a:t>
                      </a:r>
                    </a:p>
                  </a:txBody>
                  <a:tcPr marL="0" marR="0" marT="0" marB="0" anchor="ctr"/>
                </a:tc>
                <a:tc>
                  <a:txBody>
                    <a:bodyPr/>
                    <a:lstStyle/>
                    <a:p>
                      <a:pPr algn="ctr"/>
                      <a:r>
                        <a:rPr lang="en-US"/>
                        <a:t>3.107</a:t>
                      </a:r>
                    </a:p>
                  </a:txBody>
                  <a:tcPr marL="0" marR="0" marT="0" marB="0" anchor="ctr"/>
                </a:tc>
                <a:extLst>
                  <a:ext uri="{0D108BD9-81ED-4DB2-BD59-A6C34878D82A}">
                    <a16:rowId xmlns:a16="http://schemas.microsoft.com/office/drawing/2014/main" val="8640461"/>
                  </a:ext>
                </a:extLst>
              </a:tr>
              <a:tr h="311194">
                <a:tc>
                  <a:txBody>
                    <a:bodyPr/>
                    <a:lstStyle/>
                    <a:p>
                      <a:pPr algn="ctr"/>
                      <a:r>
                        <a:rPr lang="en-US">
                          <a:effectLst/>
                        </a:rPr>
                        <a:t>DB_Mapping</a:t>
                      </a:r>
                      <a:endParaRPr lang="en-US" err="1">
                        <a:effectLst/>
                      </a:endParaRPr>
                    </a:p>
                  </a:txBody>
                  <a:tcPr marL="0" marR="0" marT="0" marB="0" anchor="ctr"/>
                </a:tc>
                <a:tc>
                  <a:txBody>
                    <a:bodyPr/>
                    <a:lstStyle/>
                    <a:p>
                      <a:pPr algn="ctr"/>
                      <a:r>
                        <a:rPr lang="en-US"/>
                        <a:t>2.41</a:t>
                      </a:r>
                    </a:p>
                  </a:txBody>
                  <a:tcPr marL="0" marR="0" marT="0" marB="0" anchor="ctr"/>
                </a:tc>
                <a:extLst>
                  <a:ext uri="{0D108BD9-81ED-4DB2-BD59-A6C34878D82A}">
                    <a16:rowId xmlns:a16="http://schemas.microsoft.com/office/drawing/2014/main" val="3590898012"/>
                  </a:ext>
                </a:extLst>
              </a:tr>
              <a:tr h="311194">
                <a:tc>
                  <a:txBody>
                    <a:bodyPr/>
                    <a:lstStyle/>
                    <a:p>
                      <a:pPr algn="ctr"/>
                      <a:r>
                        <a:rPr lang="en-US">
                          <a:effectLst/>
                        </a:rPr>
                        <a:t>company</a:t>
                      </a:r>
                    </a:p>
                  </a:txBody>
                  <a:tcPr marL="0" marR="0" marT="0" marB="0" anchor="ctr"/>
                </a:tc>
                <a:tc>
                  <a:txBody>
                    <a:bodyPr/>
                    <a:lstStyle/>
                    <a:p>
                      <a:pPr algn="ctr"/>
                      <a:r>
                        <a:rPr lang="en-US"/>
                        <a:t>0.306</a:t>
                      </a:r>
                    </a:p>
                  </a:txBody>
                  <a:tcPr marL="0" marR="0" marT="0" marB="0" anchor="ctr"/>
                </a:tc>
                <a:extLst>
                  <a:ext uri="{0D108BD9-81ED-4DB2-BD59-A6C34878D82A}">
                    <a16:rowId xmlns:a16="http://schemas.microsoft.com/office/drawing/2014/main" val="1667545540"/>
                  </a:ext>
                </a:extLst>
              </a:tr>
              <a:tr h="311194">
                <a:tc>
                  <a:txBody>
                    <a:bodyPr/>
                    <a:lstStyle/>
                    <a:p>
                      <a:pPr algn="ctr"/>
                      <a:r>
                        <a:rPr lang="en-US">
                          <a:effectLst/>
                        </a:rPr>
                        <a:t>age_group</a:t>
                      </a:r>
                      <a:endParaRPr lang="en-US" err="1">
                        <a:effectLst/>
                      </a:endParaRPr>
                    </a:p>
                  </a:txBody>
                  <a:tcPr marL="0" marR="0" marT="0" marB="0" anchor="ctr"/>
                </a:tc>
                <a:tc>
                  <a:txBody>
                    <a:bodyPr/>
                    <a:lstStyle/>
                    <a:p>
                      <a:pPr algn="ctr"/>
                      <a:r>
                        <a:rPr lang="en-US"/>
                        <a:t>0</a:t>
                      </a:r>
                    </a:p>
                  </a:txBody>
                  <a:tcPr marL="0" marR="0" marT="0" marB="0" anchor="ctr"/>
                </a:tc>
                <a:extLst>
                  <a:ext uri="{0D108BD9-81ED-4DB2-BD59-A6C34878D82A}">
                    <a16:rowId xmlns:a16="http://schemas.microsoft.com/office/drawing/2014/main" val="4118064540"/>
                  </a:ext>
                </a:extLst>
              </a:tr>
            </a:tbl>
          </a:graphicData>
        </a:graphic>
      </p:graphicFrame>
      <p:pic>
        <p:nvPicPr>
          <p:cNvPr id="9" name="Picture 8" descr="A close up of a sign&#10;&#10;Description generated with high confidence">
            <a:extLst>
              <a:ext uri="{FF2B5EF4-FFF2-40B4-BE49-F238E27FC236}">
                <a16:creationId xmlns:a16="http://schemas.microsoft.com/office/drawing/2014/main" id="{07971CF0-D801-4DFD-AB38-9A993B9200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4" y="6202003"/>
            <a:ext cx="655997" cy="655997"/>
          </a:xfrm>
          <a:prstGeom prst="rect">
            <a:avLst/>
          </a:prstGeom>
        </p:spPr>
      </p:pic>
      <p:sp>
        <p:nvSpPr>
          <p:cNvPr id="2" name="TextBox 1">
            <a:extLst>
              <a:ext uri="{FF2B5EF4-FFF2-40B4-BE49-F238E27FC236}">
                <a16:creationId xmlns:a16="http://schemas.microsoft.com/office/drawing/2014/main" id="{E872CB5F-BED7-4879-90F6-1E2B3FB918F6}"/>
              </a:ext>
            </a:extLst>
          </p:cNvPr>
          <p:cNvSpPr txBox="1"/>
          <p:nvPr/>
        </p:nvSpPr>
        <p:spPr>
          <a:xfrm>
            <a:off x="508758" y="1341449"/>
            <a:ext cx="5546647"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Calibri"/>
                <a:cs typeface="Calibri"/>
              </a:rPr>
              <a:t>A random forest is made from multiple decision trees.</a:t>
            </a:r>
          </a:p>
          <a:p>
            <a:endParaRPr lang="en-US" dirty="0">
              <a:latin typeface="Calibri"/>
              <a:cs typeface="Calibri"/>
            </a:endParaRPr>
          </a:p>
          <a:p>
            <a:r>
              <a:rPr lang="en-US" dirty="0">
                <a:latin typeface="Calibri"/>
                <a:cs typeface="Calibri"/>
              </a:rPr>
              <a:t>Each tree individually predicts for given data using a random set of 3 features and random forest </a:t>
            </a:r>
            <a:r>
              <a:rPr lang="en-US">
                <a:latin typeface="Calibri"/>
                <a:cs typeface="Calibri"/>
              </a:rPr>
              <a:t>model </a:t>
            </a:r>
          </a:p>
          <a:p>
            <a:r>
              <a:rPr lang="en-US">
                <a:latin typeface="Calibri"/>
                <a:cs typeface="Calibri"/>
              </a:rPr>
              <a:t>suggests an overall prediction by averaging results </a:t>
            </a:r>
            <a:r>
              <a:rPr lang="en-US" dirty="0">
                <a:latin typeface="Calibri"/>
                <a:cs typeface="Calibri"/>
              </a:rPr>
              <a:t>across 500 trees!!</a:t>
            </a:r>
            <a:endParaRPr lang="en-US"/>
          </a:p>
        </p:txBody>
      </p:sp>
      <p:sp>
        <p:nvSpPr>
          <p:cNvPr id="4" name="TextBox 3">
            <a:extLst>
              <a:ext uri="{FF2B5EF4-FFF2-40B4-BE49-F238E27FC236}">
                <a16:creationId xmlns:a16="http://schemas.microsoft.com/office/drawing/2014/main" id="{E8A1A496-FA95-4AB7-8D19-1E19C91DE407}"/>
              </a:ext>
            </a:extLst>
          </p:cNvPr>
          <p:cNvSpPr txBox="1"/>
          <p:nvPr/>
        </p:nvSpPr>
        <p:spPr>
          <a:xfrm>
            <a:off x="6714041" y="1341120"/>
            <a:ext cx="519402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Segoe UI"/>
              </a:rPr>
              <a:t>​</a:t>
            </a:r>
            <a:r>
              <a:rPr lang="en-US" b="1">
                <a:cs typeface="Segoe UI"/>
              </a:rPr>
              <a:t>Feature importance</a:t>
            </a:r>
            <a:r>
              <a:rPr lang="en-US">
                <a:cs typeface="Segoe UI"/>
              </a:rPr>
              <a:t> (Relative) is useful to analyze </a:t>
            </a:r>
            <a:r>
              <a:rPr lang="en-US" dirty="0">
                <a:cs typeface="Segoe UI"/>
              </a:rPr>
              <a:t>which features are the most important in our model</a:t>
            </a:r>
            <a:endParaRPr lang="en-US"/>
          </a:p>
        </p:txBody>
      </p:sp>
      <p:cxnSp>
        <p:nvCxnSpPr>
          <p:cNvPr id="3" name="Straight Arrow Connector 2">
            <a:extLst>
              <a:ext uri="{FF2B5EF4-FFF2-40B4-BE49-F238E27FC236}">
                <a16:creationId xmlns:a16="http://schemas.microsoft.com/office/drawing/2014/main" id="{78B8CB00-34A9-41F7-904F-409D724D5A5C}"/>
              </a:ext>
            </a:extLst>
          </p:cNvPr>
          <p:cNvCxnSpPr/>
          <p:nvPr/>
        </p:nvCxnSpPr>
        <p:spPr>
          <a:xfrm>
            <a:off x="6297168" y="1191768"/>
            <a:ext cx="18288" cy="5212080"/>
          </a:xfrm>
          <a:prstGeom prst="straightConnector1">
            <a:avLst/>
          </a:prstGeom>
          <a:ln w="12700">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85440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E7B377-C7FD-40FD-BD5A-41DC9BB04341}"/>
              </a:ext>
            </a:extLst>
          </p:cNvPr>
          <p:cNvSpPr>
            <a:spLocks noGrp="1"/>
          </p:cNvSpPr>
          <p:nvPr>
            <p:ph type="title"/>
          </p:nvPr>
        </p:nvSpPr>
        <p:spPr>
          <a:xfrm>
            <a:off x="505567" y="346892"/>
            <a:ext cx="10972800" cy="735155"/>
          </a:xfrm>
        </p:spPr>
        <p:txBody>
          <a:bodyPr/>
          <a:lstStyle/>
          <a:p>
            <a:r>
              <a:rPr lang="en-US">
                <a:ea typeface="Kozuka Gothic Pro H"/>
                <a:cs typeface="Arial"/>
              </a:rPr>
              <a:t>Model Comparison</a:t>
            </a:r>
            <a:endParaRPr lang="en-US"/>
          </a:p>
        </p:txBody>
      </p:sp>
      <p:sp>
        <p:nvSpPr>
          <p:cNvPr id="4" name="Content Placeholder 3">
            <a:extLst>
              <a:ext uri="{FF2B5EF4-FFF2-40B4-BE49-F238E27FC236}">
                <a16:creationId xmlns:a16="http://schemas.microsoft.com/office/drawing/2014/main" id="{072CEC2C-95DF-4AC5-9C14-C77B3C2FFC69}"/>
              </a:ext>
            </a:extLst>
          </p:cNvPr>
          <p:cNvSpPr>
            <a:spLocks noGrp="1"/>
          </p:cNvSpPr>
          <p:nvPr>
            <p:ph sz="half" idx="1"/>
          </p:nvPr>
        </p:nvSpPr>
        <p:spPr>
          <a:xfrm>
            <a:off x="504946" y="889772"/>
            <a:ext cx="4575068" cy="4525963"/>
          </a:xfrm>
        </p:spPr>
        <p:txBody>
          <a:bodyPr anchor="t"/>
          <a:lstStyle/>
          <a:p>
            <a:pPr marL="285750" indent="-285750"/>
            <a:r>
              <a:rPr lang="en-US">
                <a:ea typeface="+mn-lt"/>
                <a:cs typeface="+mn-lt"/>
              </a:rPr>
              <a:t>Models </a:t>
            </a:r>
          </a:p>
          <a:p>
            <a:pPr marL="567055" lvl="1" indent="-342900">
              <a:buAutoNum type="arabicPeriod"/>
            </a:pPr>
            <a:r>
              <a:rPr lang="en-US" sz="1400">
                <a:solidFill>
                  <a:schemeClr val="tx1">
                    <a:lumMod val="60000"/>
                    <a:lumOff val="40000"/>
                  </a:schemeClr>
                </a:solidFill>
                <a:ea typeface="+mn-lt"/>
                <a:cs typeface="+mn-lt"/>
              </a:rPr>
              <a:t>Generalized Linear Model – Poisson Regression</a:t>
            </a:r>
          </a:p>
          <a:p>
            <a:pPr marL="800100" lvl="2" indent="-285750">
              <a:buFont typeface="Wingdings" panose="020B0604020202020204" pitchFamily="34" charset="0"/>
            </a:pPr>
            <a:r>
              <a:rPr lang="en-US">
                <a:solidFill>
                  <a:schemeClr val="tx1">
                    <a:lumMod val="60000"/>
                    <a:lumOff val="40000"/>
                  </a:schemeClr>
                </a:solidFill>
                <a:ea typeface="+mn-lt"/>
                <a:cs typeface="+mn-lt"/>
              </a:rPr>
              <a:t>Highly interpretable parametirc model</a:t>
            </a:r>
          </a:p>
          <a:p>
            <a:pPr marL="800100" lvl="2" indent="-285750">
              <a:buFont typeface="Wingdings" panose="020B0604020202020204" pitchFamily="34" charset="0"/>
            </a:pPr>
            <a:r>
              <a:rPr lang="en-US">
                <a:solidFill>
                  <a:schemeClr val="tx1">
                    <a:lumMod val="60000"/>
                    <a:lumOff val="40000"/>
                  </a:schemeClr>
                </a:solidFill>
                <a:ea typeface="+mn-lt"/>
                <a:cs typeface="+mn-lt"/>
              </a:rPr>
              <a:t>Computationally efficient</a:t>
            </a:r>
          </a:p>
          <a:p>
            <a:pPr marL="800100" lvl="2" indent="-285750">
              <a:buFont typeface="Wingdings" panose="020B0604020202020204" pitchFamily="34" charset="0"/>
            </a:pPr>
            <a:r>
              <a:rPr lang="en-US">
                <a:solidFill>
                  <a:schemeClr val="tx1">
                    <a:lumMod val="60000"/>
                    <a:lumOff val="40000"/>
                  </a:schemeClr>
                </a:solidFill>
                <a:ea typeface="+mn-lt"/>
                <a:cs typeface="+mn-lt"/>
              </a:rPr>
              <a:t>Easily applicable to predict </a:t>
            </a:r>
            <a:r>
              <a:rPr lang="en-US" i="1">
                <a:solidFill>
                  <a:schemeClr val="tx1">
                    <a:lumMod val="60000"/>
                    <a:lumOff val="40000"/>
                  </a:schemeClr>
                </a:solidFill>
                <a:ea typeface="+mn-lt"/>
                <a:cs typeface="+mn-lt"/>
              </a:rPr>
              <a:t>seriatim</a:t>
            </a:r>
            <a:endParaRPr lang="en-US">
              <a:solidFill>
                <a:schemeClr val="tx1">
                  <a:lumMod val="60000"/>
                  <a:lumOff val="40000"/>
                </a:schemeClr>
              </a:solidFill>
              <a:ea typeface="+mn-lt"/>
              <a:cs typeface="+mn-lt"/>
            </a:endParaRPr>
          </a:p>
          <a:p>
            <a:pPr marL="800100" lvl="2" indent="-285750">
              <a:buFont typeface="Wingdings" panose="020B0604020202020204" pitchFamily="34" charset="0"/>
            </a:pPr>
            <a:r>
              <a:rPr lang="en-US">
                <a:solidFill>
                  <a:schemeClr val="tx1">
                    <a:lumMod val="60000"/>
                    <a:lumOff val="40000"/>
                  </a:schemeClr>
                </a:solidFill>
                <a:ea typeface="+mn-lt"/>
                <a:cs typeface="+mn-lt"/>
              </a:rPr>
              <a:t>RMSE = 0.08426</a:t>
            </a:r>
          </a:p>
          <a:p>
            <a:pPr marL="567055" lvl="1" indent="-342900">
              <a:buAutoNum type="arabicPeriod"/>
            </a:pPr>
            <a:r>
              <a:rPr lang="en-US" b="1">
                <a:ea typeface="+mn-lt"/>
                <a:cs typeface="+mn-lt"/>
              </a:rPr>
              <a:t>Random Forest</a:t>
            </a:r>
            <a:endParaRPr lang="en-US">
              <a:ea typeface="+mn-lt"/>
              <a:cs typeface="+mn-lt"/>
            </a:endParaRPr>
          </a:p>
          <a:p>
            <a:pPr marL="800100" lvl="2" indent="-285750">
              <a:buFont typeface="Wingdings" panose="020B0604020202020204" pitchFamily="34" charset="0"/>
            </a:pPr>
            <a:r>
              <a:rPr lang="en-US" sz="1600" b="1">
                <a:ea typeface="+mn-lt"/>
                <a:cs typeface="+mn-lt"/>
              </a:rPr>
              <a:t>Less interpretable non-parametric model</a:t>
            </a:r>
            <a:endParaRPr lang="en-US" sz="1600">
              <a:ea typeface="+mn-lt"/>
              <a:cs typeface="+mn-lt"/>
            </a:endParaRPr>
          </a:p>
          <a:p>
            <a:pPr marL="800100" lvl="2" indent="-285750">
              <a:buFont typeface="Wingdings" panose="020B0604020202020204" pitchFamily="34" charset="0"/>
            </a:pPr>
            <a:r>
              <a:rPr lang="en-US" sz="1600" b="1">
                <a:ea typeface="+mn-lt"/>
                <a:cs typeface="+mn-lt"/>
              </a:rPr>
              <a:t>Computationally efficient</a:t>
            </a:r>
            <a:endParaRPr lang="en-US" sz="1600">
              <a:ea typeface="+mn-lt"/>
              <a:cs typeface="+mn-lt"/>
            </a:endParaRPr>
          </a:p>
          <a:p>
            <a:pPr marL="800100" lvl="2" indent="-285750">
              <a:buFont typeface="Wingdings" panose="020B0604020202020204" pitchFamily="34" charset="0"/>
            </a:pPr>
            <a:r>
              <a:rPr lang="en-US" sz="1600" b="1">
                <a:ea typeface="+mn-lt"/>
                <a:cs typeface="+mn-lt"/>
              </a:rPr>
              <a:t>Not easily applicable </a:t>
            </a:r>
            <a:r>
              <a:rPr lang="en-US" sz="1600" b="1" i="1">
                <a:ea typeface="+mn-lt"/>
                <a:cs typeface="+mn-lt"/>
              </a:rPr>
              <a:t>seriatim,</a:t>
            </a:r>
            <a:r>
              <a:rPr lang="en-US" sz="1600" b="1">
                <a:ea typeface="+mn-lt"/>
                <a:cs typeface="+mn-lt"/>
              </a:rPr>
              <a:t> aggregated model</a:t>
            </a:r>
            <a:endParaRPr lang="en-US" sz="1600">
              <a:ea typeface="+mn-lt"/>
              <a:cs typeface="+mn-lt"/>
            </a:endParaRPr>
          </a:p>
          <a:p>
            <a:pPr marL="800100" lvl="2" indent="-285750">
              <a:buFont typeface="Wingdings" panose="020B0604020202020204" pitchFamily="34" charset="0"/>
            </a:pPr>
            <a:r>
              <a:rPr lang="en-US" sz="1600" b="1">
                <a:ea typeface="+mn-lt"/>
                <a:cs typeface="+mn-lt"/>
              </a:rPr>
              <a:t>RMSE = 0.0659</a:t>
            </a:r>
            <a:endParaRPr lang="en-US" sz="1600">
              <a:ea typeface="+mn-lt"/>
              <a:cs typeface="+mn-lt"/>
            </a:endParaRPr>
          </a:p>
          <a:p>
            <a:pPr marL="800100" lvl="2" indent="-285750">
              <a:buFont typeface="Wingdings" panose="020B0604020202020204" pitchFamily="34" charset="0"/>
            </a:pPr>
            <a:endParaRPr lang="en-US" sz="1800">
              <a:ea typeface="+mn-lt"/>
              <a:cs typeface="+mn-lt"/>
            </a:endParaRPr>
          </a:p>
          <a:p>
            <a:pPr marL="172720" indent="-172720"/>
            <a:endParaRPr lang="en-US">
              <a:ea typeface="+mn-lt"/>
              <a:cs typeface="+mn-lt"/>
            </a:endParaRPr>
          </a:p>
          <a:p>
            <a:pPr marL="800100" lvl="2" indent="-285750"/>
            <a:endParaRPr lang="en-US" sz="1600">
              <a:solidFill>
                <a:srgbClr val="474747"/>
              </a:solidFill>
              <a:ea typeface="+mn-lt"/>
              <a:cs typeface="+mn-lt"/>
            </a:endParaRPr>
          </a:p>
          <a:p>
            <a:pPr marL="913130" lvl="2" indent="-285750"/>
            <a:endParaRPr lang="en-US" sz="1600">
              <a:ea typeface="+mn-lt"/>
              <a:cs typeface="+mn-lt"/>
            </a:endParaRPr>
          </a:p>
          <a:p>
            <a:pPr marL="629920" lvl="2" indent="-172720"/>
            <a:endParaRPr lang="en-US">
              <a:solidFill>
                <a:srgbClr val="474747"/>
              </a:solidFill>
              <a:cs typeface="Calibri"/>
            </a:endParaRPr>
          </a:p>
          <a:p>
            <a:pPr marL="629920" lvl="2" indent="-172720"/>
            <a:endParaRPr lang="en-US">
              <a:solidFill>
                <a:srgbClr val="474747"/>
              </a:solidFill>
              <a:cs typeface="Calibri"/>
            </a:endParaRPr>
          </a:p>
          <a:p>
            <a:pPr marL="172720" indent="-172720"/>
            <a:endParaRPr lang="en-US">
              <a:solidFill>
                <a:srgbClr val="0081C6"/>
              </a:solidFill>
            </a:endParaRPr>
          </a:p>
        </p:txBody>
      </p:sp>
      <p:sp>
        <p:nvSpPr>
          <p:cNvPr id="2" name="Footer Placeholder 1">
            <a:extLst>
              <a:ext uri="{FF2B5EF4-FFF2-40B4-BE49-F238E27FC236}">
                <a16:creationId xmlns:a16="http://schemas.microsoft.com/office/drawing/2014/main" id="{36320149-5025-48DC-AD31-E6AE57BBC7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26C0A-D8DC-4709-B389-6609B6C00D3E}"/>
              </a:ext>
            </a:extLst>
          </p:cNvPr>
          <p:cNvSpPr>
            <a:spLocks noGrp="1"/>
          </p:cNvSpPr>
          <p:nvPr>
            <p:ph type="sldNum" sz="quarter" idx="12"/>
          </p:nvPr>
        </p:nvSpPr>
        <p:spPr/>
        <p:txBody>
          <a:bodyPr/>
          <a:lstStyle/>
          <a:p>
            <a:fld id="{0507AC09-9C9B-4785-BF10-D68F00313425}" type="slidenum">
              <a:rPr lang="en-US" smtClean="0"/>
              <a:pPr/>
              <a:t>25</a:t>
            </a:fld>
            <a:endParaRPr lang="en-US"/>
          </a:p>
        </p:txBody>
      </p:sp>
      <p:pic>
        <p:nvPicPr>
          <p:cNvPr id="8" name="Picture 7" descr="A close up of a sign&#10;&#10;Description generated with high confidence">
            <a:extLst>
              <a:ext uri="{FF2B5EF4-FFF2-40B4-BE49-F238E27FC236}">
                <a16:creationId xmlns:a16="http://schemas.microsoft.com/office/drawing/2014/main" id="{95DB2D32-8C1E-4B5F-912F-E88CD35CA9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graphicFrame>
        <p:nvGraphicFramePr>
          <p:cNvPr id="16" name="Table 7">
            <a:extLst>
              <a:ext uri="{FF2B5EF4-FFF2-40B4-BE49-F238E27FC236}">
                <a16:creationId xmlns:a16="http://schemas.microsoft.com/office/drawing/2014/main" id="{B3C8DDD5-D8D5-4EA2-8EAE-639552B2B521}"/>
              </a:ext>
            </a:extLst>
          </p:cNvPr>
          <p:cNvGraphicFramePr>
            <a:graphicFrameLocks/>
          </p:cNvGraphicFramePr>
          <p:nvPr>
            <p:extLst>
              <p:ext uri="{D42A27DB-BD31-4B8C-83A1-F6EECF244321}">
                <p14:modId xmlns:p14="http://schemas.microsoft.com/office/powerpoint/2010/main" val="796845813"/>
              </p:ext>
            </p:extLst>
          </p:nvPr>
        </p:nvGraphicFramePr>
        <p:xfrm>
          <a:off x="5420264" y="862641"/>
          <a:ext cx="6478330" cy="5089144"/>
        </p:xfrm>
        <a:graphic>
          <a:graphicData uri="http://schemas.openxmlformats.org/drawingml/2006/table">
            <a:tbl>
              <a:tblPr firstRow="1" bandRow="1">
                <a:tableStyleId>{F5AB1C69-6EDB-4FF4-983F-18BD219EF322}</a:tableStyleId>
              </a:tblPr>
              <a:tblGrid>
                <a:gridCol w="1876449">
                  <a:extLst>
                    <a:ext uri="{9D8B030D-6E8A-4147-A177-3AD203B41FA5}">
                      <a16:colId xmlns:a16="http://schemas.microsoft.com/office/drawing/2014/main" val="86247467"/>
                    </a:ext>
                  </a:extLst>
                </a:gridCol>
                <a:gridCol w="1155390">
                  <a:extLst>
                    <a:ext uri="{9D8B030D-6E8A-4147-A177-3AD203B41FA5}">
                      <a16:colId xmlns:a16="http://schemas.microsoft.com/office/drawing/2014/main" val="2130575587"/>
                    </a:ext>
                  </a:extLst>
                </a:gridCol>
                <a:gridCol w="1153352">
                  <a:extLst>
                    <a:ext uri="{9D8B030D-6E8A-4147-A177-3AD203B41FA5}">
                      <a16:colId xmlns:a16="http://schemas.microsoft.com/office/drawing/2014/main" val="3285415027"/>
                    </a:ext>
                  </a:extLst>
                </a:gridCol>
                <a:gridCol w="1146569">
                  <a:extLst>
                    <a:ext uri="{9D8B030D-6E8A-4147-A177-3AD203B41FA5}">
                      <a16:colId xmlns:a16="http://schemas.microsoft.com/office/drawing/2014/main" val="1958164157"/>
                    </a:ext>
                  </a:extLst>
                </a:gridCol>
                <a:gridCol w="1146570">
                  <a:extLst>
                    <a:ext uri="{9D8B030D-6E8A-4147-A177-3AD203B41FA5}">
                      <a16:colId xmlns:a16="http://schemas.microsoft.com/office/drawing/2014/main" val="2471300232"/>
                    </a:ext>
                  </a:extLst>
                </a:gridCol>
              </a:tblGrid>
              <a:tr h="740072">
                <a:tc>
                  <a:txBody>
                    <a:bodyPr/>
                    <a:lstStyle/>
                    <a:p>
                      <a:pPr marL="0" algn="l" defTabSz="914400" rtl="0" eaLnBrk="1" latinLnBrk="0" hangingPunct="1"/>
                      <a:endParaRPr lang="en-US" sz="1800" b="1" kern="1200">
                        <a:solidFill>
                          <a:schemeClr val="bg1"/>
                        </a:solidFill>
                        <a:latin typeface="+mn-lt"/>
                        <a:ea typeface="+mn-ea"/>
                        <a:cs typeface="+mn-cs"/>
                      </a:endParaRPr>
                    </a:p>
                  </a:txBody>
                  <a:tcPr>
                    <a:solidFill>
                      <a:schemeClr val="accent3"/>
                    </a:solidFill>
                  </a:tcPr>
                </a:tc>
                <a:tc>
                  <a:txBody>
                    <a:bodyPr/>
                    <a:lstStyle/>
                    <a:p>
                      <a:pPr marL="0" algn="l" defTabSz="914400" rtl="0" eaLnBrk="1" latinLnBrk="0" hangingPunct="1"/>
                      <a:r>
                        <a:rPr lang="en-US" sz="1800" b="1" kern="1200">
                          <a:solidFill>
                            <a:schemeClr val="tx1"/>
                          </a:solidFill>
                          <a:latin typeface="+mn-lt"/>
                          <a:ea typeface="+mn-ea"/>
                          <a:cs typeface="+mn-cs"/>
                        </a:rPr>
                        <a:t>GLM – Poisson</a:t>
                      </a:r>
                    </a:p>
                  </a:txBody>
                  <a:tcPr/>
                </a:tc>
                <a:tc>
                  <a:txBody>
                    <a:bodyPr/>
                    <a:lstStyle/>
                    <a:p>
                      <a:pPr marL="0" algn="l" defTabSz="914400" rtl="0" eaLnBrk="1" latinLnBrk="0" hangingPunct="1"/>
                      <a:r>
                        <a:rPr lang="en-US" sz="1800" b="1" kern="1200">
                          <a:solidFill>
                            <a:schemeClr val="tx1"/>
                          </a:solidFill>
                          <a:latin typeface="+mn-lt"/>
                          <a:ea typeface="+mn-ea"/>
                          <a:cs typeface="+mn-cs"/>
                        </a:rPr>
                        <a:t>Random Forest </a:t>
                      </a:r>
                    </a:p>
                  </a:txBody>
                  <a:tcPr/>
                </a:tc>
                <a:tc>
                  <a:txBody>
                    <a:bodyPr/>
                    <a:lstStyle/>
                    <a:p>
                      <a:pPr marL="0" algn="l" defTabSz="914400" rtl="0" eaLnBrk="1" latinLnBrk="0" hangingPunct="1"/>
                      <a:r>
                        <a:rPr lang="en-US" sz="1800" b="1" kern="1200">
                          <a:solidFill>
                            <a:schemeClr val="tx1"/>
                          </a:solidFill>
                          <a:latin typeface="+mn-lt"/>
                          <a:ea typeface="+mn-ea"/>
                          <a:cs typeface="+mn-cs"/>
                        </a:rPr>
                        <a:t>Neural Networks</a:t>
                      </a:r>
                    </a:p>
                  </a:txBody>
                  <a:tcPr/>
                </a:tc>
                <a:tc>
                  <a:txBody>
                    <a:bodyPr/>
                    <a:lstStyle/>
                    <a:p>
                      <a:pPr marL="0" lvl="0" algn="l">
                        <a:buNone/>
                      </a:pPr>
                      <a:r>
                        <a:rPr lang="en-US" sz="1800" b="1" kern="1200">
                          <a:solidFill>
                            <a:schemeClr val="tx1"/>
                          </a:solidFill>
                          <a:latin typeface="+mn-lt"/>
                          <a:ea typeface="+mn-ea"/>
                          <a:cs typeface="+mn-cs"/>
                        </a:rPr>
                        <a:t>Current PL GLM  </a:t>
                      </a:r>
                    </a:p>
                  </a:txBody>
                  <a:tcPr>
                    <a:solidFill>
                      <a:schemeClr val="tx1">
                        <a:lumMod val="20000"/>
                        <a:lumOff val="80000"/>
                      </a:schemeClr>
                    </a:solidFill>
                  </a:tcPr>
                </a:tc>
                <a:extLst>
                  <a:ext uri="{0D108BD9-81ED-4DB2-BD59-A6C34878D82A}">
                    <a16:rowId xmlns:a16="http://schemas.microsoft.com/office/drawing/2014/main" val="4246116663"/>
                  </a:ext>
                </a:extLst>
              </a:tr>
              <a:tr h="1087268">
                <a:tc>
                  <a:txBody>
                    <a:bodyPr/>
                    <a:lstStyle/>
                    <a:p>
                      <a:pPr marL="0" algn="l" defTabSz="914400" rtl="0" eaLnBrk="1" latinLnBrk="0" hangingPunct="1"/>
                      <a:r>
                        <a:rPr lang="en-US" sz="1800" b="1" kern="1200">
                          <a:solidFill>
                            <a:schemeClr val="tx1"/>
                          </a:solidFill>
                          <a:latin typeface="+mn-lt"/>
                          <a:ea typeface="+mn-ea"/>
                          <a:cs typeface="+mn-cs"/>
                        </a:rPr>
                        <a:t>Interpretability</a:t>
                      </a:r>
                    </a:p>
                  </a:txBody>
                  <a:tcPr>
                    <a:solidFill>
                      <a:schemeClr val="accent3"/>
                    </a:solidFill>
                  </a:tcPr>
                </a:tc>
                <a:tc>
                  <a:txBody>
                    <a:bodyPr/>
                    <a:lstStyle/>
                    <a:p>
                      <a:pPr algn="ctr"/>
                      <a:r>
                        <a:rPr lang="en-US">
                          <a:solidFill>
                            <a:schemeClr val="tx1"/>
                          </a:solidFill>
                        </a:rPr>
                        <a:t>1</a:t>
                      </a:r>
                    </a:p>
                  </a:txBody>
                  <a:tcPr anchor="ctr"/>
                </a:tc>
                <a:tc>
                  <a:txBody>
                    <a:bodyPr/>
                    <a:lstStyle/>
                    <a:p>
                      <a:pPr algn="ctr"/>
                      <a:r>
                        <a:rPr lang="en-US" sz="1800" kern="1200">
                          <a:solidFill>
                            <a:srgbClr val="FF0000"/>
                          </a:solidFill>
                          <a:latin typeface="+mn-lt"/>
                          <a:ea typeface="+mn-ea"/>
                          <a:cs typeface="+mn-cs"/>
                        </a:rPr>
                        <a:t>2</a:t>
                      </a:r>
                    </a:p>
                  </a:txBody>
                  <a:tcPr anchor="ctr"/>
                </a:tc>
                <a:tc>
                  <a:txBody>
                    <a:bodyPr/>
                    <a:lstStyle/>
                    <a:p>
                      <a:pPr algn="ctr"/>
                      <a:endParaRPr lang="en-US"/>
                    </a:p>
                  </a:txBody>
                  <a:tcPr anchor="ctr"/>
                </a:tc>
                <a:tc>
                  <a:txBody>
                    <a:bodyPr/>
                    <a:lstStyle/>
                    <a:p>
                      <a:pPr lvl="0" algn="ctr">
                        <a:buNone/>
                      </a:pPr>
                      <a:r>
                        <a:rPr lang="en-US">
                          <a:solidFill>
                            <a:schemeClr val="tx1"/>
                          </a:solidFill>
                        </a:rPr>
                        <a:t>1</a:t>
                      </a:r>
                    </a:p>
                  </a:txBody>
                  <a:tcPr anchor="ctr">
                    <a:solidFill>
                      <a:schemeClr val="tx1">
                        <a:lumMod val="20000"/>
                        <a:lumOff val="80000"/>
                      </a:schemeClr>
                    </a:solidFill>
                  </a:tcPr>
                </a:tc>
                <a:extLst>
                  <a:ext uri="{0D108BD9-81ED-4DB2-BD59-A6C34878D82A}">
                    <a16:rowId xmlns:a16="http://schemas.microsoft.com/office/drawing/2014/main" val="2556844529"/>
                  </a:ext>
                </a:extLst>
              </a:tr>
              <a:tr h="1087268">
                <a:tc>
                  <a:txBody>
                    <a:bodyPr/>
                    <a:lstStyle/>
                    <a:p>
                      <a:pPr marL="0" algn="l" rtl="0" eaLnBrk="1" latinLnBrk="0" hangingPunct="1"/>
                      <a:r>
                        <a:rPr lang="en-US" sz="1800" b="1" kern="1200">
                          <a:solidFill>
                            <a:schemeClr val="tx1"/>
                          </a:solidFill>
                          <a:latin typeface="+mn-lt"/>
                          <a:ea typeface="+mn-ea"/>
                          <a:cs typeface="+mn-cs"/>
                        </a:rPr>
                        <a:t>Computational Efficiency</a:t>
                      </a:r>
                    </a:p>
                  </a:txBody>
                  <a:tcPr>
                    <a:solidFill>
                      <a:schemeClr val="accent3"/>
                    </a:solidFill>
                  </a:tcPr>
                </a:tc>
                <a:tc>
                  <a:txBody>
                    <a:bodyPr/>
                    <a:lstStyle/>
                    <a:p>
                      <a:pPr algn="ctr"/>
                      <a:r>
                        <a:rPr lang="en-US">
                          <a:solidFill>
                            <a:schemeClr val="tx1"/>
                          </a:solidFill>
                        </a:rPr>
                        <a:t>2</a:t>
                      </a:r>
                    </a:p>
                  </a:txBody>
                  <a:tcPr anchor="ctr"/>
                </a:tc>
                <a:tc>
                  <a:txBody>
                    <a:bodyPr/>
                    <a:lstStyle/>
                    <a:p>
                      <a:pPr algn="ctr"/>
                      <a:r>
                        <a:rPr lang="en-US" sz="1800" kern="1200">
                          <a:solidFill>
                            <a:srgbClr val="FF0000"/>
                          </a:solidFill>
                          <a:latin typeface="+mn-lt"/>
                          <a:ea typeface="+mn-ea"/>
                          <a:cs typeface="+mn-cs"/>
                        </a:rPr>
                        <a:t>1</a:t>
                      </a:r>
                    </a:p>
                  </a:txBody>
                  <a:tcPr anchor="ctr"/>
                </a:tc>
                <a:tc>
                  <a:txBody>
                    <a:bodyPr/>
                    <a:lstStyle/>
                    <a:p>
                      <a:pPr algn="ctr"/>
                      <a:endParaRPr lang="en-US"/>
                    </a:p>
                  </a:txBody>
                  <a:tcPr anchor="ctr"/>
                </a:tc>
                <a:tc>
                  <a:txBody>
                    <a:bodyPr/>
                    <a:lstStyle/>
                    <a:p>
                      <a:pPr lvl="0" algn="ctr">
                        <a:buNone/>
                      </a:pPr>
                      <a:r>
                        <a:rPr lang="en-US">
                          <a:solidFill>
                            <a:schemeClr val="tx1"/>
                          </a:solidFill>
                        </a:rPr>
                        <a:t>2</a:t>
                      </a:r>
                      <a:endParaRPr lang="en-US" dirty="0">
                        <a:solidFill>
                          <a:schemeClr val="tx1"/>
                        </a:solidFill>
                      </a:endParaRPr>
                    </a:p>
                  </a:txBody>
                  <a:tcPr anchor="ctr">
                    <a:solidFill>
                      <a:schemeClr val="tx1">
                        <a:lumMod val="20000"/>
                        <a:lumOff val="80000"/>
                      </a:schemeClr>
                    </a:solidFill>
                  </a:tcPr>
                </a:tc>
                <a:extLst>
                  <a:ext uri="{0D108BD9-81ED-4DB2-BD59-A6C34878D82A}">
                    <a16:rowId xmlns:a16="http://schemas.microsoft.com/office/drawing/2014/main" val="207802479"/>
                  </a:ext>
                </a:extLst>
              </a:tr>
              <a:tr h="1087268">
                <a:tc>
                  <a:txBody>
                    <a:bodyPr/>
                    <a:lstStyle/>
                    <a:p>
                      <a:pPr marL="0" lvl="0" algn="l">
                        <a:buNone/>
                      </a:pPr>
                      <a:r>
                        <a:rPr lang="en-US" sz="1800" b="1" kern="1200">
                          <a:solidFill>
                            <a:schemeClr val="tx1"/>
                          </a:solidFill>
                          <a:latin typeface="+mn-lt"/>
                          <a:ea typeface="+mn-ea"/>
                          <a:cs typeface="+mn-cs"/>
                        </a:rPr>
                        <a:t>In </a:t>
                      </a:r>
                      <a:r>
                        <a:rPr lang="en-US" sz="1800" b="1" i="1" kern="1200">
                          <a:solidFill>
                            <a:schemeClr val="tx1"/>
                          </a:solidFill>
                          <a:latin typeface="+mn-lt"/>
                          <a:ea typeface="+mn-ea"/>
                          <a:cs typeface="+mn-cs"/>
                        </a:rPr>
                        <a:t>Seriatim </a:t>
                      </a:r>
                    </a:p>
                  </a:txBody>
                  <a:tcPr>
                    <a:solidFill>
                      <a:schemeClr val="accent3"/>
                    </a:solidFill>
                  </a:tcPr>
                </a:tc>
                <a:tc>
                  <a:txBody>
                    <a:bodyPr/>
                    <a:lstStyle/>
                    <a:p>
                      <a:pPr lvl="0" algn="ctr">
                        <a:buNone/>
                      </a:pPr>
                      <a:r>
                        <a:rPr lang="en-US">
                          <a:solidFill>
                            <a:schemeClr val="tx1"/>
                          </a:solidFill>
                        </a:rPr>
                        <a:t>1</a:t>
                      </a:r>
                    </a:p>
                  </a:txBody>
                  <a:tcPr anchor="ctr"/>
                </a:tc>
                <a:tc>
                  <a:txBody>
                    <a:bodyPr/>
                    <a:lstStyle/>
                    <a:p>
                      <a:pPr lvl="0" algn="ctr">
                        <a:buNone/>
                      </a:pPr>
                      <a:r>
                        <a:rPr lang="en-US" sz="1800" kern="1200">
                          <a:solidFill>
                            <a:srgbClr val="FF0000"/>
                          </a:solidFill>
                          <a:latin typeface="+mn-lt"/>
                          <a:ea typeface="+mn-ea"/>
                          <a:cs typeface="+mn-cs"/>
                        </a:rPr>
                        <a:t>3</a:t>
                      </a:r>
                      <a:endParaRPr lang="en-US" sz="1800" kern="1200" dirty="0">
                        <a:solidFill>
                          <a:srgbClr val="FF0000"/>
                        </a:solidFill>
                        <a:latin typeface="+mn-lt"/>
                        <a:ea typeface="+mn-ea"/>
                        <a:cs typeface="+mn-cs"/>
                      </a:endParaRPr>
                    </a:p>
                  </a:txBody>
                  <a:tcPr anchor="ctr"/>
                </a:tc>
                <a:tc>
                  <a:txBody>
                    <a:bodyPr/>
                    <a:lstStyle/>
                    <a:p>
                      <a:pPr lvl="0" algn="ctr">
                        <a:buNone/>
                      </a:pPr>
                      <a:endParaRPr lang="en-US"/>
                    </a:p>
                  </a:txBody>
                  <a:tcPr anchor="ctr"/>
                </a:tc>
                <a:tc>
                  <a:txBody>
                    <a:bodyPr/>
                    <a:lstStyle/>
                    <a:p>
                      <a:pPr lvl="0" algn="ctr">
                        <a:buNone/>
                      </a:pPr>
                      <a:r>
                        <a:rPr lang="en-US">
                          <a:solidFill>
                            <a:schemeClr val="tx1"/>
                          </a:solidFill>
                        </a:rPr>
                        <a:t>1</a:t>
                      </a:r>
                    </a:p>
                  </a:txBody>
                  <a:tcPr anchor="ctr">
                    <a:solidFill>
                      <a:schemeClr val="tx1">
                        <a:lumMod val="20000"/>
                        <a:lumOff val="80000"/>
                      </a:schemeClr>
                    </a:solidFill>
                  </a:tcPr>
                </a:tc>
                <a:extLst>
                  <a:ext uri="{0D108BD9-81ED-4DB2-BD59-A6C34878D82A}">
                    <a16:rowId xmlns:a16="http://schemas.microsoft.com/office/drawing/2014/main" val="104878495"/>
                  </a:ext>
                </a:extLst>
              </a:tr>
              <a:tr h="1087268">
                <a:tc>
                  <a:txBody>
                    <a:bodyPr/>
                    <a:lstStyle/>
                    <a:p>
                      <a:pPr marL="0" algn="l" rtl="0" eaLnBrk="1" latinLnBrk="0" hangingPunct="1"/>
                      <a:r>
                        <a:rPr lang="en-US" sz="1800" b="1" kern="1200">
                          <a:solidFill>
                            <a:schemeClr val="tx1"/>
                          </a:solidFill>
                          <a:latin typeface="+mn-lt"/>
                          <a:ea typeface="+mn-ea"/>
                          <a:cs typeface="+mn-cs"/>
                        </a:rPr>
                        <a:t>Model Performance</a:t>
                      </a:r>
                    </a:p>
                  </a:txBody>
                  <a:tcPr>
                    <a:solidFill>
                      <a:schemeClr val="accent3"/>
                    </a:solidFill>
                  </a:tcPr>
                </a:tc>
                <a:tc>
                  <a:txBody>
                    <a:bodyPr/>
                    <a:lstStyle/>
                    <a:p>
                      <a:pPr algn="ctr"/>
                      <a:r>
                        <a:rPr lang="en-US">
                          <a:solidFill>
                            <a:schemeClr val="tx1"/>
                          </a:solidFill>
                        </a:rPr>
                        <a:t>3</a:t>
                      </a:r>
                    </a:p>
                  </a:txBody>
                  <a:tcPr anchor="ctr"/>
                </a:tc>
                <a:tc>
                  <a:txBody>
                    <a:bodyPr/>
                    <a:lstStyle/>
                    <a:p>
                      <a:pPr algn="ctr"/>
                      <a:r>
                        <a:rPr lang="en-US" sz="1800" kern="1200">
                          <a:solidFill>
                            <a:srgbClr val="FF0000"/>
                          </a:solidFill>
                          <a:latin typeface="+mn-lt"/>
                          <a:ea typeface="+mn-ea"/>
                          <a:cs typeface="+mn-cs"/>
                        </a:rPr>
                        <a:t>2</a:t>
                      </a:r>
                    </a:p>
                  </a:txBody>
                  <a:tcPr anchor="ctr"/>
                </a:tc>
                <a:tc>
                  <a:txBody>
                    <a:bodyPr/>
                    <a:lstStyle/>
                    <a:p>
                      <a:pPr algn="ctr"/>
                      <a:endParaRPr lang="en-US"/>
                    </a:p>
                  </a:txBody>
                  <a:tcPr anchor="ctr"/>
                </a:tc>
                <a:tc>
                  <a:txBody>
                    <a:bodyPr/>
                    <a:lstStyle/>
                    <a:p>
                      <a:pPr lvl="0" algn="ctr">
                        <a:buNone/>
                      </a:pPr>
                      <a:r>
                        <a:rPr lang="en-US" dirty="0">
                          <a:solidFill>
                            <a:schemeClr val="tx1"/>
                          </a:solidFill>
                        </a:rPr>
                        <a:t>3</a:t>
                      </a:r>
                    </a:p>
                  </a:txBody>
                  <a:tcPr anchor="ctr">
                    <a:solidFill>
                      <a:schemeClr val="tx1">
                        <a:lumMod val="20000"/>
                        <a:lumOff val="80000"/>
                      </a:schemeClr>
                    </a:solidFill>
                  </a:tcPr>
                </a:tc>
                <a:extLst>
                  <a:ext uri="{0D108BD9-81ED-4DB2-BD59-A6C34878D82A}">
                    <a16:rowId xmlns:a16="http://schemas.microsoft.com/office/drawing/2014/main" val="386325579"/>
                  </a:ext>
                </a:extLst>
              </a:tr>
            </a:tbl>
          </a:graphicData>
        </a:graphic>
      </p:graphicFrame>
    </p:spTree>
    <p:extLst>
      <p:ext uri="{BB962C8B-B14F-4D97-AF65-F5344CB8AC3E}">
        <p14:creationId xmlns:p14="http://schemas.microsoft.com/office/powerpoint/2010/main" val="21915673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700B0E7-5DEF-466B-97C8-B3FED9C61BA8}"/>
              </a:ext>
            </a:extLst>
          </p:cNvPr>
          <p:cNvSpPr>
            <a:spLocks noGrp="1"/>
          </p:cNvSpPr>
          <p:nvPr>
            <p:ph type="ftr" sz="quarter" idx="10"/>
          </p:nvPr>
        </p:nvSpPr>
        <p:spPr/>
        <p:txBody>
          <a:bodyPr/>
          <a:lstStyle/>
          <a:p>
            <a:endParaRPr lang="en-US"/>
          </a:p>
        </p:txBody>
      </p:sp>
      <p:sp>
        <p:nvSpPr>
          <p:cNvPr id="3" name="Slide Number Placeholder 2">
            <a:extLst>
              <a:ext uri="{FF2B5EF4-FFF2-40B4-BE49-F238E27FC236}">
                <a16:creationId xmlns:a16="http://schemas.microsoft.com/office/drawing/2014/main" id="{B97E9FB2-00BD-4BF9-8B66-70D49AD70DD3}"/>
              </a:ext>
            </a:extLst>
          </p:cNvPr>
          <p:cNvSpPr>
            <a:spLocks noGrp="1"/>
          </p:cNvSpPr>
          <p:nvPr>
            <p:ph type="sldNum" sz="quarter" idx="11"/>
          </p:nvPr>
        </p:nvSpPr>
        <p:spPr/>
        <p:txBody>
          <a:bodyPr/>
          <a:lstStyle/>
          <a:p>
            <a:fld id="{0507AC09-9C9B-4785-BF10-D68F00313425}" type="slidenum">
              <a:rPr lang="en-US" smtClean="0"/>
              <a:pPr/>
              <a:t>26</a:t>
            </a:fld>
            <a:endParaRPr lang="en-US"/>
          </a:p>
        </p:txBody>
      </p:sp>
      <p:sp>
        <p:nvSpPr>
          <p:cNvPr id="4" name="Title 3">
            <a:extLst>
              <a:ext uri="{FF2B5EF4-FFF2-40B4-BE49-F238E27FC236}">
                <a16:creationId xmlns:a16="http://schemas.microsoft.com/office/drawing/2014/main" id="{057D2B7C-98CB-408B-95C0-465654491223}"/>
              </a:ext>
            </a:extLst>
          </p:cNvPr>
          <p:cNvSpPr>
            <a:spLocks noGrp="1"/>
          </p:cNvSpPr>
          <p:nvPr>
            <p:ph type="title"/>
          </p:nvPr>
        </p:nvSpPr>
        <p:spPr/>
        <p:txBody>
          <a:bodyPr/>
          <a:lstStyle/>
          <a:p>
            <a:r>
              <a:rPr lang="en-US">
                <a:ea typeface="Kozuka Gothic Pro H"/>
                <a:cs typeface="Arial"/>
              </a:rPr>
              <a:t>Artificial Neural Networks (ANN)</a:t>
            </a:r>
            <a:endParaRPr lang="en-US"/>
          </a:p>
        </p:txBody>
      </p:sp>
      <p:pic>
        <p:nvPicPr>
          <p:cNvPr id="6" name="Picture 6">
            <a:extLst>
              <a:ext uri="{FF2B5EF4-FFF2-40B4-BE49-F238E27FC236}">
                <a16:creationId xmlns:a16="http://schemas.microsoft.com/office/drawing/2014/main" id="{B6460EE0-0F4B-41FD-9C11-3D69D3A37CB7}"/>
              </a:ext>
            </a:extLst>
          </p:cNvPr>
          <p:cNvPicPr>
            <a:picLocks noGrp="1" noChangeAspect="1"/>
          </p:cNvPicPr>
          <p:nvPr>
            <p:ph idx="1"/>
          </p:nvPr>
        </p:nvPicPr>
        <p:blipFill>
          <a:blip r:embed="rId2"/>
          <a:stretch>
            <a:fillRect/>
          </a:stretch>
        </p:blipFill>
        <p:spPr>
          <a:xfrm>
            <a:off x="3910615" y="1231900"/>
            <a:ext cx="4129469" cy="4808538"/>
          </a:xfrm>
          <a:prstGeom prst="rect">
            <a:avLst/>
          </a:prstGeom>
        </p:spPr>
      </p:pic>
      <p:pic>
        <p:nvPicPr>
          <p:cNvPr id="7" name="Picture 6" descr="A close up of a sign&#10;&#10;Description generated with high confidence">
            <a:extLst>
              <a:ext uri="{FF2B5EF4-FFF2-40B4-BE49-F238E27FC236}">
                <a16:creationId xmlns:a16="http://schemas.microsoft.com/office/drawing/2014/main" id="{60AC4385-2461-4878-AA56-F01E868BF6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32200249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6" descr="A close up of a mans face&#10;&#10;Description generated with high confidence">
            <a:extLst>
              <a:ext uri="{FF2B5EF4-FFF2-40B4-BE49-F238E27FC236}">
                <a16:creationId xmlns:a16="http://schemas.microsoft.com/office/drawing/2014/main" id="{DC31BA45-0269-487E-A89A-E8291FB86911}"/>
              </a:ext>
            </a:extLst>
          </p:cNvPr>
          <p:cNvPicPr>
            <a:picLocks noChangeAspect="1"/>
          </p:cNvPicPr>
          <p:nvPr/>
        </p:nvPicPr>
        <p:blipFill>
          <a:blip r:embed="rId2"/>
          <a:stretch>
            <a:fillRect/>
          </a:stretch>
        </p:blipFill>
        <p:spPr>
          <a:xfrm>
            <a:off x="6200437" y="1805990"/>
            <a:ext cx="5182353" cy="3387784"/>
          </a:xfrm>
          <a:prstGeom prst="rect">
            <a:avLst/>
          </a:prstGeom>
        </p:spPr>
      </p:pic>
      <p:sp>
        <p:nvSpPr>
          <p:cNvPr id="8" name="Title 7">
            <a:extLst>
              <a:ext uri="{FF2B5EF4-FFF2-40B4-BE49-F238E27FC236}">
                <a16:creationId xmlns:a16="http://schemas.microsoft.com/office/drawing/2014/main" id="{60463409-F2DE-C945-9CE6-6C06664F1A50}"/>
              </a:ext>
            </a:extLst>
          </p:cNvPr>
          <p:cNvSpPr>
            <a:spLocks noGrp="1"/>
          </p:cNvSpPr>
          <p:nvPr>
            <p:ph type="title"/>
          </p:nvPr>
        </p:nvSpPr>
        <p:spPr/>
        <p:txBody>
          <a:bodyPr/>
          <a:lstStyle/>
          <a:p>
            <a:r>
              <a:rPr lang="en-US"/>
              <a:t>Why Artificial Neural Networks?  </a:t>
            </a:r>
          </a:p>
        </p:txBody>
      </p:sp>
      <p:sp>
        <p:nvSpPr>
          <p:cNvPr id="9" name="Content Placeholder 8">
            <a:extLst>
              <a:ext uri="{FF2B5EF4-FFF2-40B4-BE49-F238E27FC236}">
                <a16:creationId xmlns:a16="http://schemas.microsoft.com/office/drawing/2014/main" id="{D6F46BC2-9C1F-744A-B098-473916D9DD82}"/>
              </a:ext>
            </a:extLst>
          </p:cNvPr>
          <p:cNvSpPr>
            <a:spLocks noGrp="1"/>
          </p:cNvSpPr>
          <p:nvPr>
            <p:ph sz="half" idx="1"/>
          </p:nvPr>
        </p:nvSpPr>
        <p:spPr/>
        <p:txBody>
          <a:bodyPr anchor="t"/>
          <a:lstStyle/>
          <a:p>
            <a:pPr marL="172720" indent="-172720">
              <a:lnSpc>
                <a:spcPct val="100000"/>
              </a:lnSpc>
            </a:pPr>
            <a:r>
              <a:rPr lang="en-US">
                <a:cs typeface="Arial"/>
              </a:rPr>
              <a:t>Artificial Neural Networks vs. Traditional Machine Learning Techniques</a:t>
            </a:r>
            <a:endParaRPr lang="en-US">
              <a:solidFill>
                <a:srgbClr val="474747"/>
              </a:solidFill>
            </a:endParaRPr>
          </a:p>
          <a:p>
            <a:pPr lvl="1" indent="-163195">
              <a:lnSpc>
                <a:spcPct val="200000"/>
              </a:lnSpc>
              <a:buFont typeface="Calibri" panose="020B0604020202020204" pitchFamily="34" charset="0"/>
              <a:buChar char="–"/>
            </a:pPr>
            <a:r>
              <a:rPr lang="en-US">
                <a:ea typeface="+mn-lt"/>
                <a:cs typeface="+mn-lt"/>
              </a:rPr>
              <a:t>In general, better performance</a:t>
            </a:r>
          </a:p>
          <a:p>
            <a:pPr lvl="1" indent="-163195">
              <a:lnSpc>
                <a:spcPct val="200000"/>
              </a:lnSpc>
              <a:buFont typeface="Calibri" panose="020B0604020202020204" pitchFamily="34" charset="0"/>
              <a:buChar char="–"/>
            </a:pPr>
            <a:r>
              <a:rPr lang="en-US">
                <a:ea typeface="+mn-lt"/>
                <a:cs typeface="+mn-lt"/>
              </a:rPr>
              <a:t>More flexibility with large datasets</a:t>
            </a:r>
          </a:p>
          <a:p>
            <a:pPr lvl="1" indent="-163195">
              <a:lnSpc>
                <a:spcPct val="200000"/>
              </a:lnSpc>
              <a:buFont typeface="Calibri" panose="020B0604020202020204" pitchFamily="34" charset="0"/>
              <a:buChar char="–"/>
            </a:pPr>
            <a:r>
              <a:rPr lang="en-US">
                <a:solidFill>
                  <a:srgbClr val="474747"/>
                </a:solidFill>
                <a:ea typeface="+mn-lt"/>
                <a:cs typeface="+mn-lt"/>
              </a:rPr>
              <a:t>Ability to learn patterns &amp; interactions</a:t>
            </a:r>
            <a:endParaRPr lang="en-US">
              <a:ea typeface="+mn-lt"/>
              <a:cs typeface="+mn-lt"/>
            </a:endParaRPr>
          </a:p>
          <a:p>
            <a:pPr lvl="1" indent="-163195">
              <a:lnSpc>
                <a:spcPct val="200000"/>
              </a:lnSpc>
              <a:buFont typeface="Calibri" panose="020B0604020202020204" pitchFamily="34" charset="0"/>
              <a:buChar char="–"/>
            </a:pPr>
            <a:r>
              <a:rPr lang="en-US">
                <a:solidFill>
                  <a:srgbClr val="474747"/>
                </a:solidFill>
                <a:ea typeface="+mn-lt"/>
                <a:cs typeface="+mn-lt"/>
              </a:rPr>
              <a:t>Less importance on feature engineering</a:t>
            </a:r>
            <a:endParaRPr lang="en-US">
              <a:ea typeface="+mn-lt"/>
              <a:cs typeface="+mn-lt"/>
            </a:endParaRPr>
          </a:p>
          <a:p>
            <a:pPr lvl="1" indent="-163195">
              <a:lnSpc>
                <a:spcPct val="200000"/>
              </a:lnSpc>
              <a:buFont typeface="Calibri" panose="020B0604020202020204" pitchFamily="34" charset="0"/>
              <a:buChar char="–"/>
            </a:pPr>
            <a:r>
              <a:rPr lang="en-US">
                <a:solidFill>
                  <a:srgbClr val="474747"/>
                </a:solidFill>
                <a:cs typeface="Calibri"/>
              </a:rPr>
              <a:t>More adaptable to non-linear problems</a:t>
            </a:r>
          </a:p>
          <a:p>
            <a:pPr lvl="1" indent="-163195">
              <a:lnSpc>
                <a:spcPct val="100000"/>
              </a:lnSpc>
            </a:pPr>
            <a:endParaRPr lang="en-US">
              <a:solidFill>
                <a:srgbClr val="474747"/>
              </a:solidFill>
            </a:endParaRPr>
          </a:p>
        </p:txBody>
      </p:sp>
      <p:pic>
        <p:nvPicPr>
          <p:cNvPr id="11" name="Content Placeholder 10">
            <a:extLst>
              <a:ext uri="{FF2B5EF4-FFF2-40B4-BE49-F238E27FC236}">
                <a16:creationId xmlns:a16="http://schemas.microsoft.com/office/drawing/2014/main" id="{6690A81A-47EC-E246-BEEC-325BB7FBF520}"/>
              </a:ext>
            </a:extLst>
          </p:cNvPr>
          <p:cNvPicPr>
            <a:picLocks noGrp="1" noChangeAspect="1"/>
          </p:cNvPicPr>
          <p:nvPr>
            <p:ph sz="half" idx="2"/>
          </p:nvPr>
        </p:nvPicPr>
        <p:blipFill>
          <a:blip r:embed="rId3"/>
          <a:stretch>
            <a:fillRect/>
          </a:stretch>
        </p:blipFill>
        <p:spPr>
          <a:xfrm>
            <a:off x="5895537" y="1506010"/>
            <a:ext cx="5384800" cy="3918403"/>
          </a:xfrm>
          <a:prstGeom prst="rect">
            <a:avLst/>
          </a:prstGeom>
        </p:spPr>
      </p:pic>
      <p:sp>
        <p:nvSpPr>
          <p:cNvPr id="2" name="Footer Placeholder 1">
            <a:extLst>
              <a:ext uri="{FF2B5EF4-FFF2-40B4-BE49-F238E27FC236}">
                <a16:creationId xmlns:a16="http://schemas.microsoft.com/office/drawing/2014/main" id="{E22392B1-0AA0-7C45-9369-DAD70A99BCB4}"/>
              </a:ext>
            </a:extLst>
          </p:cNvPr>
          <p:cNvSpPr>
            <a:spLocks noGrp="1"/>
          </p:cNvSpPr>
          <p:nvPr>
            <p:ph type="ftr" sz="quarter" idx="11"/>
          </p:nvPr>
        </p:nvSpPr>
        <p:spPr/>
        <p:txBody>
          <a:bodyPr/>
          <a:lstStyle/>
          <a:p>
            <a:endParaRPr lang="en-US"/>
          </a:p>
        </p:txBody>
      </p:sp>
      <p:sp>
        <p:nvSpPr>
          <p:cNvPr id="3" name="Slide Number Placeholder 2">
            <a:extLst>
              <a:ext uri="{FF2B5EF4-FFF2-40B4-BE49-F238E27FC236}">
                <a16:creationId xmlns:a16="http://schemas.microsoft.com/office/drawing/2014/main" id="{2909DBC0-4E85-1440-84CA-D886003DEF7D}"/>
              </a:ext>
            </a:extLst>
          </p:cNvPr>
          <p:cNvSpPr>
            <a:spLocks noGrp="1"/>
          </p:cNvSpPr>
          <p:nvPr>
            <p:ph type="sldNum" sz="quarter" idx="12"/>
          </p:nvPr>
        </p:nvSpPr>
        <p:spPr/>
        <p:txBody>
          <a:bodyPr/>
          <a:lstStyle/>
          <a:p>
            <a:fld id="{0507AC09-9C9B-4785-BF10-D68F00313425}" type="slidenum">
              <a:rPr lang="en-US" smtClean="0"/>
              <a:pPr/>
              <a:t>27</a:t>
            </a:fld>
            <a:endParaRPr lang="en-US"/>
          </a:p>
        </p:txBody>
      </p:sp>
      <p:pic>
        <p:nvPicPr>
          <p:cNvPr id="10" name="Picture 9" descr="A close up of a sign&#10;&#10;Description generated with high confidence">
            <a:extLst>
              <a:ext uri="{FF2B5EF4-FFF2-40B4-BE49-F238E27FC236}">
                <a16:creationId xmlns:a16="http://schemas.microsoft.com/office/drawing/2014/main" id="{B732E15C-9C60-4E13-BE0C-5DC9ED53E7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27542321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5AB20-ECE4-CE44-B9C4-874F5DA50E42}"/>
              </a:ext>
            </a:extLst>
          </p:cNvPr>
          <p:cNvSpPr>
            <a:spLocks noGrp="1"/>
          </p:cNvSpPr>
          <p:nvPr>
            <p:ph type="title"/>
          </p:nvPr>
        </p:nvSpPr>
        <p:spPr/>
        <p:txBody>
          <a:bodyPr/>
          <a:lstStyle/>
          <a:p>
            <a:r>
              <a:rPr lang="en-US">
                <a:ea typeface="Kozuka Gothic Pro H"/>
                <a:cs typeface="Arial"/>
              </a:rPr>
              <a:t>Artificial Neural Network Structure</a:t>
            </a:r>
            <a:endParaRPr lang="en-US"/>
          </a:p>
        </p:txBody>
      </p:sp>
      <p:sp>
        <p:nvSpPr>
          <p:cNvPr id="3" name="Content Placeholder 2">
            <a:extLst>
              <a:ext uri="{FF2B5EF4-FFF2-40B4-BE49-F238E27FC236}">
                <a16:creationId xmlns:a16="http://schemas.microsoft.com/office/drawing/2014/main" id="{44DFBCA1-6D27-CB44-A3E0-16E48601EF11}"/>
              </a:ext>
            </a:extLst>
          </p:cNvPr>
          <p:cNvSpPr>
            <a:spLocks noGrp="1"/>
          </p:cNvSpPr>
          <p:nvPr>
            <p:ph sz="half" idx="1"/>
          </p:nvPr>
        </p:nvSpPr>
        <p:spPr>
          <a:xfrm>
            <a:off x="511042" y="1234829"/>
            <a:ext cx="4773621" cy="4525963"/>
          </a:xfrm>
        </p:spPr>
        <p:txBody>
          <a:bodyPr anchor="t"/>
          <a:lstStyle/>
          <a:p>
            <a:pPr marL="172720" indent="-172720"/>
            <a:r>
              <a:rPr lang="en-US">
                <a:cs typeface="Arial"/>
              </a:rPr>
              <a:t>Input Layer</a:t>
            </a:r>
            <a:endParaRPr lang="en-US"/>
          </a:p>
          <a:p>
            <a:pPr lvl="1" indent="-163195"/>
            <a:r>
              <a:rPr lang="en-US">
                <a:solidFill>
                  <a:srgbClr val="474747"/>
                </a:solidFill>
                <a:cs typeface="Arial"/>
              </a:rPr>
              <a:t>Predictor variables</a:t>
            </a:r>
          </a:p>
          <a:p>
            <a:pPr marL="172720" indent="-172720"/>
            <a:r>
              <a:rPr lang="en-US">
                <a:cs typeface="Arial"/>
              </a:rPr>
              <a:t>Hidden Layers &amp; Nodes</a:t>
            </a:r>
          </a:p>
          <a:p>
            <a:pPr lvl="1" indent="-163195"/>
            <a:r>
              <a:rPr lang="en-US">
                <a:cs typeface="Arial"/>
              </a:rPr>
              <a:t>Ability to specify activation function at each layer</a:t>
            </a:r>
          </a:p>
          <a:p>
            <a:pPr lvl="1" indent="-163195"/>
            <a:r>
              <a:rPr lang="en-US">
                <a:cs typeface="Arial"/>
              </a:rPr>
              <a:t>Action at each node:</a:t>
            </a:r>
            <a:endParaRPr lang="en-US"/>
          </a:p>
          <a:p>
            <a:pPr marL="629920" lvl="2" indent="-172720"/>
            <a:r>
              <a:rPr lang="en-US">
                <a:cs typeface="Arial"/>
              </a:rPr>
              <a:t>Input Data</a:t>
            </a:r>
            <a:r>
              <a:rPr lang="en-US">
                <a:cs typeface="Arial"/>
                <a:sym typeface="Wingdings" pitchFamily="2" charset="2"/>
              </a:rPr>
              <a:t> Apply Activation Function  Output Data</a:t>
            </a:r>
            <a:endParaRPr lang="en-US"/>
          </a:p>
          <a:p>
            <a:pPr marL="172720" indent="-172720"/>
            <a:r>
              <a:rPr lang="en-US">
                <a:cs typeface="Arial"/>
              </a:rPr>
              <a:t>Activation Functions</a:t>
            </a:r>
          </a:p>
          <a:p>
            <a:pPr lvl="1" indent="-163195"/>
            <a:r>
              <a:rPr lang="en-US">
                <a:cs typeface="Arial"/>
                <a:sym typeface="Wingdings" pitchFamily="2" charset="2"/>
              </a:rPr>
              <a:t>Rectified Linear Units (Most basic activation function for regression problems)</a:t>
            </a:r>
            <a:endParaRPr lang="en-US">
              <a:cs typeface="Arial"/>
            </a:endParaRPr>
          </a:p>
          <a:p>
            <a:pPr lvl="1" indent="-163195"/>
            <a:r>
              <a:rPr lang="en-US">
                <a:cs typeface="Arial"/>
                <a:sym typeface="Wingdings" pitchFamily="2" charset="2"/>
              </a:rPr>
              <a:t> Hyperbolic Tangent (Better output function for continuous values between 0 and 1)</a:t>
            </a:r>
            <a:endParaRPr lang="en-US">
              <a:cs typeface="Arial"/>
            </a:endParaRPr>
          </a:p>
          <a:p>
            <a:pPr marL="629920" lvl="2" indent="-172720"/>
            <a:r>
              <a:rPr lang="en-US">
                <a:cs typeface="Arial"/>
                <a:sym typeface="Wingdings" pitchFamily="2" charset="2"/>
              </a:rPr>
              <a:t>Smooth Gradient</a:t>
            </a:r>
            <a:endParaRPr lang="en-US">
              <a:cs typeface="Arial"/>
            </a:endParaRPr>
          </a:p>
          <a:p>
            <a:pPr marL="629920" lvl="2" indent="-172720"/>
            <a:r>
              <a:rPr lang="en-US">
                <a:cs typeface="Arial"/>
                <a:sym typeface="Wingdings" pitchFamily="2" charset="2"/>
              </a:rPr>
              <a:t>Similar to a sigmoid function, but handles values closer to 0 and 1 better</a:t>
            </a:r>
            <a:endParaRPr lang="en-US"/>
          </a:p>
          <a:p>
            <a:pPr marL="172720" indent="-172720"/>
            <a:endParaRPr lang="en-US">
              <a:solidFill>
                <a:srgbClr val="0081C6"/>
              </a:solidFill>
            </a:endParaRPr>
          </a:p>
          <a:p>
            <a:pPr marL="233045" lvl="1" indent="0">
              <a:buNone/>
            </a:pPr>
            <a:endParaRPr lang="en-US">
              <a:solidFill>
                <a:srgbClr val="474747"/>
              </a:solidFill>
            </a:endParaRPr>
          </a:p>
          <a:p>
            <a:pPr marL="172720" indent="-172720"/>
            <a:endParaRPr lang="en-US">
              <a:solidFill>
                <a:srgbClr val="0081C6"/>
              </a:solidFill>
            </a:endParaRPr>
          </a:p>
        </p:txBody>
      </p:sp>
      <p:pic>
        <p:nvPicPr>
          <p:cNvPr id="7" name="Content Placeholder 6">
            <a:extLst>
              <a:ext uri="{FF2B5EF4-FFF2-40B4-BE49-F238E27FC236}">
                <a16:creationId xmlns:a16="http://schemas.microsoft.com/office/drawing/2014/main" id="{367D3248-249E-504E-AC84-461C82F39BAC}"/>
              </a:ext>
            </a:extLst>
          </p:cNvPr>
          <p:cNvPicPr>
            <a:picLocks noGrp="1" noChangeAspect="1"/>
          </p:cNvPicPr>
          <p:nvPr>
            <p:ph sz="half" idx="2"/>
          </p:nvPr>
        </p:nvPicPr>
        <p:blipFill>
          <a:blip r:embed="rId2"/>
          <a:stretch>
            <a:fillRect/>
          </a:stretch>
        </p:blipFill>
        <p:spPr>
          <a:xfrm>
            <a:off x="6344955" y="130903"/>
            <a:ext cx="4788216" cy="3131595"/>
          </a:xfrm>
          <a:prstGeom prst="rect">
            <a:avLst/>
          </a:prstGeom>
        </p:spPr>
      </p:pic>
      <p:sp>
        <p:nvSpPr>
          <p:cNvPr id="5" name="Footer Placeholder 4">
            <a:extLst>
              <a:ext uri="{FF2B5EF4-FFF2-40B4-BE49-F238E27FC236}">
                <a16:creationId xmlns:a16="http://schemas.microsoft.com/office/drawing/2014/main" id="{25139556-DF23-F24A-8161-8636CC0886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78E244-C81E-CF4C-B790-22EB35B67C38}"/>
              </a:ext>
            </a:extLst>
          </p:cNvPr>
          <p:cNvSpPr>
            <a:spLocks noGrp="1"/>
          </p:cNvSpPr>
          <p:nvPr>
            <p:ph type="sldNum" sz="quarter" idx="12"/>
          </p:nvPr>
        </p:nvSpPr>
        <p:spPr/>
        <p:txBody>
          <a:bodyPr/>
          <a:lstStyle/>
          <a:p>
            <a:fld id="{0507AC09-9C9B-4785-BF10-D68F00313425}" type="slidenum">
              <a:rPr lang="en-US" smtClean="0"/>
              <a:t>28</a:t>
            </a:fld>
            <a:endParaRPr lang="en-US"/>
          </a:p>
        </p:txBody>
      </p:sp>
      <p:pic>
        <p:nvPicPr>
          <p:cNvPr id="8" name="Picture 7">
            <a:extLst>
              <a:ext uri="{FF2B5EF4-FFF2-40B4-BE49-F238E27FC236}">
                <a16:creationId xmlns:a16="http://schemas.microsoft.com/office/drawing/2014/main" id="{07B7D420-3C5C-CE48-BCB5-1DF1AE2B5659}"/>
              </a:ext>
            </a:extLst>
          </p:cNvPr>
          <p:cNvPicPr>
            <a:picLocks noChangeAspect="1"/>
          </p:cNvPicPr>
          <p:nvPr/>
        </p:nvPicPr>
        <p:blipFill>
          <a:blip r:embed="rId3"/>
          <a:stretch>
            <a:fillRect/>
          </a:stretch>
        </p:blipFill>
        <p:spPr>
          <a:xfrm>
            <a:off x="5041900" y="3708878"/>
            <a:ext cx="3454400" cy="2844800"/>
          </a:xfrm>
          <a:prstGeom prst="rect">
            <a:avLst/>
          </a:prstGeom>
        </p:spPr>
      </p:pic>
      <p:pic>
        <p:nvPicPr>
          <p:cNvPr id="11" name="Picture 10">
            <a:extLst>
              <a:ext uri="{FF2B5EF4-FFF2-40B4-BE49-F238E27FC236}">
                <a16:creationId xmlns:a16="http://schemas.microsoft.com/office/drawing/2014/main" id="{834348A1-0842-7F41-BE16-1AE149B52A2B}"/>
              </a:ext>
            </a:extLst>
          </p:cNvPr>
          <p:cNvPicPr>
            <a:picLocks noChangeAspect="1"/>
          </p:cNvPicPr>
          <p:nvPr/>
        </p:nvPicPr>
        <p:blipFill>
          <a:blip r:embed="rId4"/>
          <a:stretch>
            <a:fillRect/>
          </a:stretch>
        </p:blipFill>
        <p:spPr>
          <a:xfrm>
            <a:off x="8492937" y="3708878"/>
            <a:ext cx="3695700" cy="2794000"/>
          </a:xfrm>
          <a:prstGeom prst="rect">
            <a:avLst/>
          </a:prstGeom>
        </p:spPr>
      </p:pic>
      <p:pic>
        <p:nvPicPr>
          <p:cNvPr id="9" name="Picture 8" descr="A close up of a sign&#10;&#10;Description generated with high confidence">
            <a:extLst>
              <a:ext uri="{FF2B5EF4-FFF2-40B4-BE49-F238E27FC236}">
                <a16:creationId xmlns:a16="http://schemas.microsoft.com/office/drawing/2014/main" id="{0ACA9973-85EF-4B5C-A493-02C1C71045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30313080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CF56E7B-0B51-3544-A2B2-13590DA05CA2}"/>
              </a:ext>
            </a:extLst>
          </p:cNvPr>
          <p:cNvSpPr>
            <a:spLocks noGrp="1"/>
          </p:cNvSpPr>
          <p:nvPr>
            <p:ph type="title"/>
          </p:nvPr>
        </p:nvSpPr>
        <p:spPr/>
        <p:txBody>
          <a:bodyPr/>
          <a:lstStyle/>
          <a:p>
            <a:r>
              <a:rPr lang="en-US">
                <a:ea typeface="Kozuka Gothic Pro H"/>
                <a:cs typeface="Arial"/>
              </a:rPr>
              <a:t>Applied Neural Network Structure</a:t>
            </a:r>
            <a:endParaRPr lang="en-US">
              <a:cs typeface="Arial"/>
            </a:endParaRPr>
          </a:p>
        </p:txBody>
      </p:sp>
      <p:sp>
        <p:nvSpPr>
          <p:cNvPr id="2" name="Content Placeholder 1">
            <a:extLst>
              <a:ext uri="{FF2B5EF4-FFF2-40B4-BE49-F238E27FC236}">
                <a16:creationId xmlns:a16="http://schemas.microsoft.com/office/drawing/2014/main" id="{29304387-45B3-5144-AE5A-31DAE7273FD1}"/>
              </a:ext>
            </a:extLst>
          </p:cNvPr>
          <p:cNvSpPr>
            <a:spLocks noGrp="1"/>
          </p:cNvSpPr>
          <p:nvPr>
            <p:ph sz="half" idx="1"/>
          </p:nvPr>
        </p:nvSpPr>
        <p:spPr/>
        <p:txBody>
          <a:bodyPr anchor="t"/>
          <a:lstStyle/>
          <a:p>
            <a:pPr marL="172720" indent="-172720" fontAlgn="base"/>
            <a:r>
              <a:rPr lang="en-US" sz="2000" err="1">
                <a:cs typeface="Arial"/>
              </a:rPr>
              <a:t>Keras</a:t>
            </a:r>
            <a:r>
              <a:rPr lang="en-US" sz="2000">
                <a:cs typeface="Arial"/>
              </a:rPr>
              <a:t> Neural Network Model (from Tensor Flow)</a:t>
            </a:r>
            <a:endParaRPr lang="en-US">
              <a:cs typeface="Arial"/>
            </a:endParaRPr>
          </a:p>
          <a:p>
            <a:pPr marL="172720" indent="-172720" fontAlgn="base"/>
            <a:r>
              <a:rPr lang="en-US" sz="2000"/>
              <a:t>Fully Connected Sequential Network​</a:t>
            </a:r>
          </a:p>
          <a:p>
            <a:pPr marL="172720" indent="-172720"/>
            <a:r>
              <a:rPr lang="en-US" sz="2000">
                <a:cs typeface="Arial"/>
              </a:rPr>
              <a:t>Layers</a:t>
            </a:r>
            <a:endParaRPr lang="en-US"/>
          </a:p>
          <a:p>
            <a:pPr lvl="1" indent="-163195">
              <a:lnSpc>
                <a:spcPct val="150000"/>
              </a:lnSpc>
            </a:pPr>
            <a:r>
              <a:rPr lang="en-US" sz="1800">
                <a:cs typeface="Arial"/>
              </a:rPr>
              <a:t>Input layer</a:t>
            </a:r>
          </a:p>
          <a:p>
            <a:pPr lvl="1" indent="-163195" fontAlgn="base">
              <a:lnSpc>
                <a:spcPct val="150000"/>
              </a:lnSpc>
            </a:pPr>
            <a:r>
              <a:rPr lang="en-US" sz="1800">
                <a:cs typeface="Arial"/>
              </a:rPr>
              <a:t>Two hidden layers​ -- Rectified Linear Units (ReLU)</a:t>
            </a:r>
          </a:p>
          <a:p>
            <a:pPr lvl="1" indent="-163195" fontAlgn="base">
              <a:lnSpc>
                <a:spcPct val="150000"/>
              </a:lnSpc>
            </a:pPr>
            <a:r>
              <a:rPr lang="en-US" sz="1800">
                <a:cs typeface="Arial"/>
              </a:rPr>
              <a:t>Output layer – Hyperbolic Tangent (Tanh)</a:t>
            </a:r>
          </a:p>
          <a:p>
            <a:pPr marL="172720" indent="-172720" fontAlgn="base"/>
            <a:endParaRPr lang="en-US" sz="2000"/>
          </a:p>
          <a:p>
            <a:pPr marL="172720" indent="-172720"/>
            <a:endParaRPr lang="en-US" sz="2000"/>
          </a:p>
        </p:txBody>
      </p:sp>
      <p:pic>
        <p:nvPicPr>
          <p:cNvPr id="9" name="Content Placeholder 8" descr="A screenshot of a cell phone&#10;&#10;Description automatically generated">
            <a:extLst>
              <a:ext uri="{FF2B5EF4-FFF2-40B4-BE49-F238E27FC236}">
                <a16:creationId xmlns:a16="http://schemas.microsoft.com/office/drawing/2014/main" id="{7E782318-6AD9-A142-892B-46ADACA7B59F}"/>
              </a:ext>
            </a:extLst>
          </p:cNvPr>
          <p:cNvPicPr>
            <a:picLocks noGrp="1" noChangeAspect="1"/>
          </p:cNvPicPr>
          <p:nvPr>
            <p:ph sz="half" idx="2"/>
          </p:nvPr>
        </p:nvPicPr>
        <p:blipFill>
          <a:blip r:embed="rId2"/>
          <a:stretch>
            <a:fillRect/>
          </a:stretch>
        </p:blipFill>
        <p:spPr>
          <a:xfrm>
            <a:off x="6296160" y="744949"/>
            <a:ext cx="5382367" cy="5119813"/>
          </a:xfrm>
        </p:spPr>
      </p:pic>
      <p:sp>
        <p:nvSpPr>
          <p:cNvPr id="3" name="Footer Placeholder 2">
            <a:extLst>
              <a:ext uri="{FF2B5EF4-FFF2-40B4-BE49-F238E27FC236}">
                <a16:creationId xmlns:a16="http://schemas.microsoft.com/office/drawing/2014/main" id="{5C568D32-D27E-5C44-B3B4-ECC23F3877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34B7ED9-2187-DC47-8636-E4CD5481EB36}"/>
              </a:ext>
            </a:extLst>
          </p:cNvPr>
          <p:cNvSpPr>
            <a:spLocks noGrp="1"/>
          </p:cNvSpPr>
          <p:nvPr>
            <p:ph type="sldNum" sz="quarter" idx="12"/>
          </p:nvPr>
        </p:nvSpPr>
        <p:spPr/>
        <p:txBody>
          <a:bodyPr/>
          <a:lstStyle/>
          <a:p>
            <a:fld id="{0507AC09-9C9B-4785-BF10-D68F00313425}" type="slidenum">
              <a:rPr lang="en-US" smtClean="0"/>
              <a:pPr/>
              <a:t>29</a:t>
            </a:fld>
            <a:endParaRPr lang="en-US"/>
          </a:p>
        </p:txBody>
      </p:sp>
      <p:pic>
        <p:nvPicPr>
          <p:cNvPr id="7" name="Picture 6" descr="A close up of a sign&#10;&#10;Description generated with high confidence">
            <a:extLst>
              <a:ext uri="{FF2B5EF4-FFF2-40B4-BE49-F238E27FC236}">
                <a16:creationId xmlns:a16="http://schemas.microsoft.com/office/drawing/2014/main" id="{27916109-BD9A-4263-AA9B-EE7CABF347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3842527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6A34717-DDBC-4C9F-B12F-426CB5412116}"/>
              </a:ext>
            </a:extLst>
          </p:cNvPr>
          <p:cNvSpPr>
            <a:spLocks noGrp="1"/>
          </p:cNvSpPr>
          <p:nvPr>
            <p:ph type="ftr" sz="quarter" idx="10"/>
          </p:nvPr>
        </p:nvSpPr>
        <p:spPr/>
        <p:txBody>
          <a:bodyPr/>
          <a:lstStyle/>
          <a:p>
            <a:endParaRPr lang="en-US"/>
          </a:p>
        </p:txBody>
      </p:sp>
      <p:sp>
        <p:nvSpPr>
          <p:cNvPr id="3" name="Slide Number Placeholder 2">
            <a:extLst>
              <a:ext uri="{FF2B5EF4-FFF2-40B4-BE49-F238E27FC236}">
                <a16:creationId xmlns:a16="http://schemas.microsoft.com/office/drawing/2014/main" id="{99E57B15-A95C-4772-BC4D-4FBD672A6A86}"/>
              </a:ext>
            </a:extLst>
          </p:cNvPr>
          <p:cNvSpPr>
            <a:spLocks noGrp="1"/>
          </p:cNvSpPr>
          <p:nvPr>
            <p:ph type="sldNum" sz="quarter" idx="11"/>
          </p:nvPr>
        </p:nvSpPr>
        <p:spPr/>
        <p:txBody>
          <a:bodyPr/>
          <a:lstStyle/>
          <a:p>
            <a:fld id="{0507AC09-9C9B-4785-BF10-D68F00313425}" type="slidenum">
              <a:rPr lang="en-US" smtClean="0"/>
              <a:pPr/>
              <a:t>3</a:t>
            </a:fld>
            <a:endParaRPr lang="en-US"/>
          </a:p>
        </p:txBody>
      </p:sp>
      <p:sp>
        <p:nvSpPr>
          <p:cNvPr id="4" name="Title 3">
            <a:extLst>
              <a:ext uri="{FF2B5EF4-FFF2-40B4-BE49-F238E27FC236}">
                <a16:creationId xmlns:a16="http://schemas.microsoft.com/office/drawing/2014/main" id="{11D9D3AB-5CDE-4231-A8D7-2E20CB67F754}"/>
              </a:ext>
            </a:extLst>
          </p:cNvPr>
          <p:cNvSpPr>
            <a:spLocks noGrp="1"/>
          </p:cNvSpPr>
          <p:nvPr>
            <p:ph type="title"/>
          </p:nvPr>
        </p:nvSpPr>
        <p:spPr/>
        <p:txBody>
          <a:bodyPr/>
          <a:lstStyle/>
          <a:p>
            <a:r>
              <a:rPr lang="en-US">
                <a:ea typeface="Kozuka Gothic Pro H"/>
                <a:cs typeface="Calibri"/>
              </a:rPr>
              <a:t>Dataset classification </a:t>
            </a:r>
            <a:endParaRPr lang="en-US"/>
          </a:p>
        </p:txBody>
      </p:sp>
      <p:sp>
        <p:nvSpPr>
          <p:cNvPr id="5" name="Content Placeholder 4">
            <a:extLst>
              <a:ext uri="{FF2B5EF4-FFF2-40B4-BE49-F238E27FC236}">
                <a16:creationId xmlns:a16="http://schemas.microsoft.com/office/drawing/2014/main" id="{86D5CC93-73DD-4E47-A920-6AB31AE94C98}"/>
              </a:ext>
            </a:extLst>
          </p:cNvPr>
          <p:cNvSpPr>
            <a:spLocks noGrp="1"/>
          </p:cNvSpPr>
          <p:nvPr>
            <p:ph idx="1"/>
          </p:nvPr>
        </p:nvSpPr>
        <p:spPr>
          <a:xfrm>
            <a:off x="586980" y="1384579"/>
            <a:ext cx="10929257" cy="4808136"/>
          </a:xfrm>
        </p:spPr>
        <p:txBody>
          <a:bodyPr anchor="t"/>
          <a:lstStyle/>
          <a:p>
            <a:pPr marL="172720" indent="-172720"/>
            <a:r>
              <a:rPr lang="en-US">
                <a:cs typeface="Calibri"/>
              </a:rPr>
              <a:t>9 years of data (2010 to 2018), 29 variables </a:t>
            </a:r>
            <a:endParaRPr lang="en-US"/>
          </a:p>
          <a:p>
            <a:pPr marL="172720" indent="-172720"/>
            <a:r>
              <a:rPr lang="en-US" b="1">
                <a:cs typeface="Calibri"/>
              </a:rPr>
              <a:t>In CDSC </a:t>
            </a:r>
            <a:endParaRPr lang="en-US"/>
          </a:p>
          <a:p>
            <a:pPr lvl="1" indent="-163195"/>
            <a:r>
              <a:rPr lang="en-US">
                <a:cs typeface="Calibri"/>
              </a:rPr>
              <a:t>Still in surrender charge period</a:t>
            </a:r>
            <a:endParaRPr lang="en-US"/>
          </a:p>
          <a:p>
            <a:pPr lvl="1" indent="-163195"/>
            <a:r>
              <a:rPr lang="en-US">
                <a:cs typeface="Calibri"/>
              </a:rPr>
              <a:t>Very low lapse rates – around 2% annualized</a:t>
            </a:r>
            <a:endParaRPr lang="en-US"/>
          </a:p>
          <a:p>
            <a:pPr marL="172720" indent="-172720"/>
            <a:r>
              <a:rPr lang="en-US" b="1">
                <a:cs typeface="Calibri"/>
              </a:rPr>
              <a:t>Shock</a:t>
            </a:r>
            <a:r>
              <a:rPr lang="en-US">
                <a:cs typeface="Calibri"/>
              </a:rPr>
              <a:t> (3,936,058 observations)  </a:t>
            </a:r>
            <a:endParaRPr lang="en-US"/>
          </a:p>
          <a:p>
            <a:pPr lvl="1" indent="-163195"/>
            <a:r>
              <a:rPr lang="en-US">
                <a:cs typeface="Calibri"/>
              </a:rPr>
              <a:t>24 months after surrender charge ends</a:t>
            </a:r>
            <a:endParaRPr lang="en-US"/>
          </a:p>
          <a:p>
            <a:pPr lvl="1" indent="-163195"/>
            <a:r>
              <a:rPr lang="en-US">
                <a:cs typeface="Calibri"/>
              </a:rPr>
              <a:t>Highest lapse rates – around 17% annualized</a:t>
            </a:r>
            <a:endParaRPr lang="en-US"/>
          </a:p>
          <a:p>
            <a:pPr marL="172720" indent="-172720"/>
            <a:r>
              <a:rPr lang="en-US" b="1">
                <a:cs typeface="Calibri"/>
              </a:rPr>
              <a:t>Ultimate</a:t>
            </a:r>
            <a:r>
              <a:rPr lang="en-US">
                <a:cs typeface="Calibri"/>
              </a:rPr>
              <a:t> (19,570,757 observations) </a:t>
            </a:r>
            <a:endParaRPr lang="en-US"/>
          </a:p>
          <a:p>
            <a:pPr lvl="1" indent="-163195">
              <a:buFont typeface="Calibri" panose="020B0604020202020204" pitchFamily="34" charset="0"/>
              <a:buChar char="–"/>
            </a:pPr>
            <a:r>
              <a:rPr lang="en-US">
                <a:cs typeface="Calibri"/>
              </a:rPr>
              <a:t>everything 25+months after surrender charge ends</a:t>
            </a:r>
            <a:endParaRPr lang="en-US">
              <a:solidFill>
                <a:srgbClr val="0081C6"/>
              </a:solidFill>
            </a:endParaRPr>
          </a:p>
          <a:p>
            <a:pPr lvl="1" indent="-163195">
              <a:buFont typeface="Calibri" panose="020B0604020202020204" pitchFamily="34" charset="0"/>
              <a:buChar char="–"/>
            </a:pPr>
            <a:r>
              <a:rPr lang="en-US">
                <a:cs typeface="Calibri"/>
              </a:rPr>
              <a:t>Lapse rates around 8% annualized</a:t>
            </a:r>
            <a:endParaRPr lang="en-US"/>
          </a:p>
          <a:p>
            <a:pPr marL="172720" indent="-172720"/>
            <a:endParaRPr lang="en-US"/>
          </a:p>
        </p:txBody>
      </p:sp>
      <p:pic>
        <p:nvPicPr>
          <p:cNvPr id="8" name="Picture 8" descr="A screenshot of a cell phone&#10;&#10;Description generated with high confidence">
            <a:extLst>
              <a:ext uri="{FF2B5EF4-FFF2-40B4-BE49-F238E27FC236}">
                <a16:creationId xmlns:a16="http://schemas.microsoft.com/office/drawing/2014/main" id="{BF5A2AE8-84BA-496B-808C-C532BAE127E6}"/>
              </a:ext>
            </a:extLst>
          </p:cNvPr>
          <p:cNvPicPr>
            <a:picLocks noChangeAspect="1"/>
          </p:cNvPicPr>
          <p:nvPr/>
        </p:nvPicPr>
        <p:blipFill>
          <a:blip r:embed="rId2"/>
          <a:stretch>
            <a:fillRect/>
          </a:stretch>
        </p:blipFill>
        <p:spPr>
          <a:xfrm>
            <a:off x="5479970" y="1045679"/>
            <a:ext cx="6390350" cy="4486920"/>
          </a:xfrm>
          <a:prstGeom prst="rect">
            <a:avLst/>
          </a:prstGeom>
        </p:spPr>
      </p:pic>
      <p:pic>
        <p:nvPicPr>
          <p:cNvPr id="7" name="Picture 6" descr="A close up of a sign&#10;&#10;Description generated with high confidence">
            <a:extLst>
              <a:ext uri="{FF2B5EF4-FFF2-40B4-BE49-F238E27FC236}">
                <a16:creationId xmlns:a16="http://schemas.microsoft.com/office/drawing/2014/main" id="{B71CFFF8-0F88-483D-A344-C043F52D08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11288714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AB3EEA-AEBD-574A-972C-B7B90D43D8DD}"/>
              </a:ext>
            </a:extLst>
          </p:cNvPr>
          <p:cNvSpPr>
            <a:spLocks noGrp="1"/>
          </p:cNvSpPr>
          <p:nvPr>
            <p:ph type="title"/>
          </p:nvPr>
        </p:nvSpPr>
        <p:spPr/>
        <p:txBody>
          <a:bodyPr/>
          <a:lstStyle/>
          <a:p>
            <a:r>
              <a:rPr lang="en-US">
                <a:ea typeface="Kozuka Gothic Pro H"/>
                <a:cs typeface="Arial"/>
              </a:rPr>
              <a:t>Variables</a:t>
            </a:r>
            <a:endParaRPr lang="en-US"/>
          </a:p>
        </p:txBody>
      </p:sp>
      <p:sp>
        <p:nvSpPr>
          <p:cNvPr id="5" name="Content Placeholder 4">
            <a:extLst>
              <a:ext uri="{FF2B5EF4-FFF2-40B4-BE49-F238E27FC236}">
                <a16:creationId xmlns:a16="http://schemas.microsoft.com/office/drawing/2014/main" id="{9AC81DEE-CFE7-BC47-92C8-152D4E36C6A0}"/>
              </a:ext>
            </a:extLst>
          </p:cNvPr>
          <p:cNvSpPr>
            <a:spLocks noGrp="1"/>
          </p:cNvSpPr>
          <p:nvPr>
            <p:ph sz="half" idx="1"/>
          </p:nvPr>
        </p:nvSpPr>
        <p:spPr>
          <a:xfrm>
            <a:off x="505567" y="1005854"/>
            <a:ext cx="5384800" cy="4525963"/>
          </a:xfrm>
        </p:spPr>
        <p:txBody>
          <a:bodyPr anchor="t"/>
          <a:lstStyle/>
          <a:p>
            <a:pPr marL="285750" indent="-285750"/>
            <a:r>
              <a:rPr lang="en-US">
                <a:cs typeface="Arial"/>
              </a:rPr>
              <a:t>Variables</a:t>
            </a:r>
            <a:endParaRPr lang="en-US"/>
          </a:p>
          <a:p>
            <a:pPr lvl="1" indent="-163195">
              <a:lnSpc>
                <a:spcPct val="150000"/>
              </a:lnSpc>
            </a:pPr>
            <a:r>
              <a:rPr lang="en-US">
                <a:cs typeface="Arial"/>
              </a:rPr>
              <a:t>Predicted (Dependent): Lapse</a:t>
            </a:r>
          </a:p>
          <a:p>
            <a:pPr lvl="1" indent="-163195">
              <a:lnSpc>
                <a:spcPct val="150000"/>
              </a:lnSpc>
            </a:pPr>
            <a:r>
              <a:rPr lang="en-US">
                <a:cs typeface="Arial"/>
              </a:rPr>
              <a:t>Predictors (Independent):</a:t>
            </a:r>
          </a:p>
          <a:p>
            <a:pPr marL="629920" lvl="2" indent="-172720">
              <a:lnSpc>
                <a:spcPct val="150000"/>
              </a:lnSpc>
            </a:pPr>
            <a:r>
              <a:rPr lang="en-US" sz="1600">
                <a:cs typeface="Arial"/>
              </a:rPr>
              <a:t>Attained Age, Months after CDSC, In The Money, Cash Value to Total Premium Ratio, Withdrawal to Premium Ratio, Total Premium, CDSC, Commission Option, Death Benefit Mapping, Qualification Option</a:t>
            </a:r>
          </a:p>
          <a:p>
            <a:pPr marL="629920" lvl="2" indent="-172720">
              <a:lnSpc>
                <a:spcPct val="150000"/>
              </a:lnSpc>
            </a:pPr>
            <a:r>
              <a:rPr lang="en-US" sz="1600">
                <a:ea typeface="+mn-lt"/>
                <a:cs typeface="+mn-lt"/>
              </a:rPr>
              <a:t>Numeric or one hot encoded factors determined by principal component analysis</a:t>
            </a:r>
          </a:p>
          <a:p>
            <a:pPr marL="172720" indent="-172720"/>
            <a:r>
              <a:rPr lang="en-US"/>
              <a:t>Largest Contributors </a:t>
            </a:r>
          </a:p>
          <a:p>
            <a:pPr marL="576580" lvl="1" indent="-342900">
              <a:lnSpc>
                <a:spcPct val="150000"/>
              </a:lnSpc>
              <a:buAutoNum type="arabicPeriod"/>
            </a:pPr>
            <a:r>
              <a:rPr lang="en-US"/>
              <a:t>Death Benefit Options (1 &amp; 2)​</a:t>
            </a:r>
          </a:p>
          <a:p>
            <a:pPr marL="576580" lvl="1" indent="-342900">
              <a:lnSpc>
                <a:spcPct val="150000"/>
              </a:lnSpc>
              <a:buAutoNum type="arabicPeriod"/>
            </a:pPr>
            <a:r>
              <a:rPr lang="en-US"/>
              <a:t>Cash Value : Total Premium​ (Ratio)</a:t>
            </a:r>
          </a:p>
          <a:p>
            <a:pPr marL="576580" lvl="1" indent="-342900">
              <a:lnSpc>
                <a:spcPct val="150000"/>
              </a:lnSpc>
              <a:buAutoNum type="arabicPeriod"/>
            </a:pPr>
            <a:r>
              <a:rPr lang="en-US"/>
              <a:t>In The Money-ness</a:t>
            </a:r>
          </a:p>
          <a:p>
            <a:pPr marL="576580" lvl="1" indent="-342900">
              <a:lnSpc>
                <a:spcPct val="150000"/>
              </a:lnSpc>
              <a:buAutoNum type="arabicPeriod"/>
            </a:pPr>
            <a:r>
              <a:rPr lang="en-US"/>
              <a:t>CDSC Options (years 3 &amp; 7)</a:t>
            </a:r>
          </a:p>
          <a:p>
            <a:pPr marL="172720" indent="-172720"/>
            <a:endParaRPr lang="en-US"/>
          </a:p>
          <a:p>
            <a:pPr marL="172720" indent="-172720"/>
            <a:endParaRPr lang="en-US"/>
          </a:p>
          <a:p>
            <a:pPr marL="172720" indent="-172720"/>
            <a:endParaRPr lang="en-US"/>
          </a:p>
        </p:txBody>
      </p:sp>
      <p:pic>
        <p:nvPicPr>
          <p:cNvPr id="8" name="Content Placeholder 7" descr="A close up of a map&#10;&#10;Description automatically generated">
            <a:extLst>
              <a:ext uri="{FF2B5EF4-FFF2-40B4-BE49-F238E27FC236}">
                <a16:creationId xmlns:a16="http://schemas.microsoft.com/office/drawing/2014/main" id="{A202D24D-6A50-5E4C-9B88-EBAED22B7198}"/>
              </a:ext>
            </a:extLst>
          </p:cNvPr>
          <p:cNvPicPr>
            <a:picLocks noGrp="1" noChangeAspect="1"/>
          </p:cNvPicPr>
          <p:nvPr>
            <p:ph sz="half" idx="2"/>
          </p:nvPr>
        </p:nvPicPr>
        <p:blipFill>
          <a:blip r:embed="rId2"/>
          <a:stretch>
            <a:fillRect/>
          </a:stretch>
        </p:blipFill>
        <p:spPr>
          <a:xfrm>
            <a:off x="5892362" y="718389"/>
            <a:ext cx="5885908" cy="5104592"/>
          </a:xfrm>
        </p:spPr>
      </p:pic>
      <p:sp>
        <p:nvSpPr>
          <p:cNvPr id="2" name="Footer Placeholder 1">
            <a:extLst>
              <a:ext uri="{FF2B5EF4-FFF2-40B4-BE49-F238E27FC236}">
                <a16:creationId xmlns:a16="http://schemas.microsoft.com/office/drawing/2014/main" id="{DBF08AB5-4D92-4C46-9B5B-C90858856286}"/>
              </a:ext>
            </a:extLst>
          </p:cNvPr>
          <p:cNvSpPr>
            <a:spLocks noGrp="1"/>
          </p:cNvSpPr>
          <p:nvPr>
            <p:ph type="ftr" sz="quarter" idx="11"/>
          </p:nvPr>
        </p:nvSpPr>
        <p:spPr/>
        <p:txBody>
          <a:bodyPr/>
          <a:lstStyle/>
          <a:p>
            <a:endParaRPr lang="en-US"/>
          </a:p>
        </p:txBody>
      </p:sp>
      <p:sp>
        <p:nvSpPr>
          <p:cNvPr id="3" name="Slide Number Placeholder 2">
            <a:extLst>
              <a:ext uri="{FF2B5EF4-FFF2-40B4-BE49-F238E27FC236}">
                <a16:creationId xmlns:a16="http://schemas.microsoft.com/office/drawing/2014/main" id="{836D4689-2FDD-3342-9196-5AA0D7CF9EFF}"/>
              </a:ext>
            </a:extLst>
          </p:cNvPr>
          <p:cNvSpPr>
            <a:spLocks noGrp="1"/>
          </p:cNvSpPr>
          <p:nvPr>
            <p:ph type="sldNum" sz="quarter" idx="12"/>
          </p:nvPr>
        </p:nvSpPr>
        <p:spPr/>
        <p:txBody>
          <a:bodyPr/>
          <a:lstStyle/>
          <a:p>
            <a:fld id="{0507AC09-9C9B-4785-BF10-D68F00313425}" type="slidenum">
              <a:rPr lang="en-US" smtClean="0"/>
              <a:pPr/>
              <a:t>30</a:t>
            </a:fld>
            <a:endParaRPr lang="en-US"/>
          </a:p>
        </p:txBody>
      </p:sp>
      <p:pic>
        <p:nvPicPr>
          <p:cNvPr id="7" name="Picture 6" descr="A close up of a sign&#10;&#10;Description generated with high confidence">
            <a:extLst>
              <a:ext uri="{FF2B5EF4-FFF2-40B4-BE49-F238E27FC236}">
                <a16:creationId xmlns:a16="http://schemas.microsoft.com/office/drawing/2014/main" id="{6BFE890E-D03B-45E5-8472-E6D19133D0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960" y="6160299"/>
            <a:ext cx="655997" cy="655997"/>
          </a:xfrm>
          <a:prstGeom prst="rect">
            <a:avLst/>
          </a:prstGeom>
        </p:spPr>
      </p:pic>
    </p:spTree>
    <p:extLst>
      <p:ext uri="{BB962C8B-B14F-4D97-AF65-F5344CB8AC3E}">
        <p14:creationId xmlns:p14="http://schemas.microsoft.com/office/powerpoint/2010/main" val="35057923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9AE8D8-3EE3-034A-8849-AF0305F5A05D}"/>
              </a:ext>
            </a:extLst>
          </p:cNvPr>
          <p:cNvSpPr>
            <a:spLocks noGrp="1"/>
          </p:cNvSpPr>
          <p:nvPr>
            <p:ph type="title"/>
          </p:nvPr>
        </p:nvSpPr>
        <p:spPr/>
        <p:txBody>
          <a:bodyPr/>
          <a:lstStyle/>
          <a:p>
            <a:r>
              <a:rPr lang="en-US">
                <a:ea typeface="Kozuka Gothic Pro H"/>
                <a:cs typeface="Arial"/>
              </a:rPr>
              <a:t>Model Configuration and Hyper-Parameters</a:t>
            </a:r>
            <a:endParaRPr lang="en-US"/>
          </a:p>
        </p:txBody>
      </p:sp>
      <p:sp>
        <p:nvSpPr>
          <p:cNvPr id="5" name="Content Placeholder 4">
            <a:extLst>
              <a:ext uri="{FF2B5EF4-FFF2-40B4-BE49-F238E27FC236}">
                <a16:creationId xmlns:a16="http://schemas.microsoft.com/office/drawing/2014/main" id="{57B137D6-B5F9-B149-92A6-DF091B466986}"/>
              </a:ext>
            </a:extLst>
          </p:cNvPr>
          <p:cNvSpPr>
            <a:spLocks noGrp="1"/>
          </p:cNvSpPr>
          <p:nvPr>
            <p:ph sz="half" idx="1"/>
          </p:nvPr>
        </p:nvSpPr>
        <p:spPr>
          <a:xfrm>
            <a:off x="505567" y="865497"/>
            <a:ext cx="5384800" cy="5536237"/>
          </a:xfrm>
        </p:spPr>
        <p:txBody>
          <a:bodyPr anchor="t"/>
          <a:lstStyle/>
          <a:p>
            <a:pPr marL="172720" indent="-172720"/>
            <a:r>
              <a:rPr lang="en-US"/>
              <a:t>Input Layer</a:t>
            </a:r>
          </a:p>
          <a:p>
            <a:pPr lvl="1" indent="-163195"/>
            <a:r>
              <a:rPr lang="en-US"/>
              <a:t>14 Neurons (Predictors)</a:t>
            </a:r>
          </a:p>
          <a:p>
            <a:pPr marL="172720" indent="-172720"/>
            <a:r>
              <a:rPr lang="en-US"/>
              <a:t>First Hidden Layer</a:t>
            </a:r>
          </a:p>
          <a:p>
            <a:pPr lvl="1" indent="-163195"/>
            <a:r>
              <a:rPr lang="en-US">
                <a:cs typeface="Arial"/>
              </a:rPr>
              <a:t>Activation function: </a:t>
            </a:r>
            <a:r>
              <a:rPr lang="en-US" err="1">
                <a:cs typeface="Arial"/>
              </a:rPr>
              <a:t>ReLU</a:t>
            </a:r>
            <a:endParaRPr lang="en-US">
              <a:cs typeface="Arial"/>
            </a:endParaRPr>
          </a:p>
          <a:p>
            <a:pPr lvl="1" indent="-163195"/>
            <a:r>
              <a:rPr lang="en-US"/>
              <a:t>128 Neurons</a:t>
            </a:r>
          </a:p>
          <a:p>
            <a:pPr marL="172720" indent="-172720"/>
            <a:r>
              <a:rPr lang="en-US"/>
              <a:t>Second Hidden Layer</a:t>
            </a:r>
          </a:p>
          <a:p>
            <a:pPr lvl="1" indent="-163195"/>
            <a:r>
              <a:rPr lang="en-US">
                <a:cs typeface="Arial"/>
              </a:rPr>
              <a:t>Activation function: </a:t>
            </a:r>
            <a:r>
              <a:rPr lang="en-US" err="1">
                <a:cs typeface="Arial"/>
              </a:rPr>
              <a:t>ReLU</a:t>
            </a:r>
            <a:endParaRPr lang="en-US">
              <a:cs typeface="Arial"/>
            </a:endParaRPr>
          </a:p>
          <a:p>
            <a:pPr lvl="1" indent="-163195"/>
            <a:r>
              <a:rPr lang="en-US"/>
              <a:t>64 Neurons</a:t>
            </a:r>
          </a:p>
          <a:p>
            <a:pPr marL="172720" indent="-172720"/>
            <a:r>
              <a:rPr lang="en-US"/>
              <a:t>Output Layer</a:t>
            </a:r>
          </a:p>
          <a:p>
            <a:pPr lvl="1" indent="-163195"/>
            <a:r>
              <a:rPr lang="en-US"/>
              <a:t>Activation function: Tanh</a:t>
            </a:r>
          </a:p>
          <a:p>
            <a:pPr lvl="1" indent="-163195"/>
            <a:r>
              <a:rPr lang="en-US"/>
              <a:t>1 Neuron</a:t>
            </a:r>
          </a:p>
          <a:p>
            <a:pPr marL="172720" indent="-172720"/>
            <a:r>
              <a:rPr lang="en-US"/>
              <a:t>Hyperparameters</a:t>
            </a:r>
          </a:p>
          <a:p>
            <a:pPr lvl="1" indent="-163195"/>
            <a:r>
              <a:rPr lang="en-US">
                <a:cs typeface="Arial"/>
              </a:rPr>
              <a:t>Learning Rate :  0.000001</a:t>
            </a:r>
          </a:p>
          <a:p>
            <a:pPr lvl="1" indent="-163195"/>
            <a:r>
              <a:rPr lang="en-US"/>
              <a:t>Epochs : 150</a:t>
            </a:r>
          </a:p>
          <a:p>
            <a:pPr lvl="1" indent="-163195"/>
            <a:r>
              <a:rPr lang="en-US">
                <a:ea typeface="+mn-lt"/>
                <a:cs typeface="+mn-lt"/>
              </a:rPr>
              <a:t>Validation split : 0.4</a:t>
            </a:r>
            <a:endParaRPr lang="en-US">
              <a:cs typeface="Arial"/>
            </a:endParaRPr>
          </a:p>
          <a:p>
            <a:pPr lvl="1" indent="-163195"/>
            <a:r>
              <a:rPr lang="en-US"/>
              <a:t>Mini-batch size :  150</a:t>
            </a:r>
          </a:p>
          <a:p>
            <a:pPr lvl="1" indent="-163195"/>
            <a:endParaRPr lang="en-US">
              <a:cs typeface="Arial"/>
            </a:endParaRPr>
          </a:p>
          <a:p>
            <a:pPr lvl="1" indent="-163195"/>
            <a:endParaRPr lang="en-US"/>
          </a:p>
          <a:p>
            <a:pPr lvl="1" indent="-163195"/>
            <a:endParaRPr lang="en-US"/>
          </a:p>
          <a:p>
            <a:pPr lvl="1" indent="-163195"/>
            <a:endParaRPr lang="en-US"/>
          </a:p>
          <a:p>
            <a:pPr lvl="1" indent="-163195"/>
            <a:endParaRPr lang="en-US"/>
          </a:p>
          <a:p>
            <a:pPr marL="233045" lvl="1" indent="0">
              <a:buNone/>
            </a:pPr>
            <a:endParaRPr lang="en-US"/>
          </a:p>
          <a:p>
            <a:pPr lvl="1" indent="-163195"/>
            <a:endParaRPr lang="en-US"/>
          </a:p>
          <a:p>
            <a:pPr marL="172720" indent="-172720"/>
            <a:endParaRPr lang="en-US">
              <a:solidFill>
                <a:srgbClr val="0081C6"/>
              </a:solidFill>
            </a:endParaRPr>
          </a:p>
        </p:txBody>
      </p:sp>
      <p:sp>
        <p:nvSpPr>
          <p:cNvPr id="2" name="Footer Placeholder 1">
            <a:extLst>
              <a:ext uri="{FF2B5EF4-FFF2-40B4-BE49-F238E27FC236}">
                <a16:creationId xmlns:a16="http://schemas.microsoft.com/office/drawing/2014/main" id="{62FAD8A9-5D1B-EC42-96D5-A0D957AD0159}"/>
              </a:ext>
            </a:extLst>
          </p:cNvPr>
          <p:cNvSpPr>
            <a:spLocks noGrp="1"/>
          </p:cNvSpPr>
          <p:nvPr>
            <p:ph type="ftr" sz="quarter" idx="11"/>
          </p:nvPr>
        </p:nvSpPr>
        <p:spPr/>
        <p:txBody>
          <a:bodyPr/>
          <a:lstStyle/>
          <a:p>
            <a:endParaRPr lang="en-US"/>
          </a:p>
        </p:txBody>
      </p:sp>
      <p:sp>
        <p:nvSpPr>
          <p:cNvPr id="3" name="Slide Number Placeholder 2">
            <a:extLst>
              <a:ext uri="{FF2B5EF4-FFF2-40B4-BE49-F238E27FC236}">
                <a16:creationId xmlns:a16="http://schemas.microsoft.com/office/drawing/2014/main" id="{5050CC5C-08F0-FB44-B9DF-01289E3F9AD9}"/>
              </a:ext>
            </a:extLst>
          </p:cNvPr>
          <p:cNvSpPr>
            <a:spLocks noGrp="1"/>
          </p:cNvSpPr>
          <p:nvPr>
            <p:ph type="sldNum" sz="quarter" idx="12"/>
          </p:nvPr>
        </p:nvSpPr>
        <p:spPr/>
        <p:txBody>
          <a:bodyPr/>
          <a:lstStyle/>
          <a:p>
            <a:fld id="{0507AC09-9C9B-4785-BF10-D68F00313425}" type="slidenum">
              <a:rPr lang="en-US" smtClean="0"/>
              <a:pPr/>
              <a:t>31</a:t>
            </a:fld>
            <a:endParaRPr lang="en-US"/>
          </a:p>
        </p:txBody>
      </p:sp>
      <p:pic>
        <p:nvPicPr>
          <p:cNvPr id="12" name="Content Placeholder 11" descr="A picture containing text&#10;&#10;Description automatically generated">
            <a:extLst>
              <a:ext uri="{FF2B5EF4-FFF2-40B4-BE49-F238E27FC236}">
                <a16:creationId xmlns:a16="http://schemas.microsoft.com/office/drawing/2014/main" id="{19DBA055-64CF-E840-BC82-24222B19C6E7}"/>
              </a:ext>
              <a:ext uri="{C183D7F6-B498-43B3-948B-1728B52AA6E4}">
                <adec:decorative xmlns:adec="http://schemas.microsoft.com/office/drawing/2017/decorative" val="0"/>
              </a:ext>
            </a:extLst>
          </p:cNvPr>
          <p:cNvPicPr>
            <a:picLocks noGrp="1" noChangeAspect="1"/>
          </p:cNvPicPr>
          <p:nvPr>
            <p:ph sz="half" idx="2"/>
          </p:nvPr>
        </p:nvPicPr>
        <p:blipFill>
          <a:blip r:embed="rId2"/>
          <a:stretch>
            <a:fillRect/>
          </a:stretch>
        </p:blipFill>
        <p:spPr>
          <a:xfrm>
            <a:off x="6666844" y="1234830"/>
            <a:ext cx="5172528" cy="4525962"/>
          </a:xfrm>
        </p:spPr>
      </p:pic>
      <p:sp>
        <p:nvSpPr>
          <p:cNvPr id="13" name="TextBox 12">
            <a:extLst>
              <a:ext uri="{FF2B5EF4-FFF2-40B4-BE49-F238E27FC236}">
                <a16:creationId xmlns:a16="http://schemas.microsoft.com/office/drawing/2014/main" id="{658F29A4-FA62-074F-8546-521CF7B2E331}"/>
              </a:ext>
            </a:extLst>
          </p:cNvPr>
          <p:cNvSpPr txBox="1"/>
          <p:nvPr/>
        </p:nvSpPr>
        <p:spPr>
          <a:xfrm>
            <a:off x="10160002" y="5391460"/>
            <a:ext cx="1318366" cy="369332"/>
          </a:xfrm>
          <a:prstGeom prst="rect">
            <a:avLst/>
          </a:prstGeom>
          <a:noFill/>
        </p:spPr>
        <p:txBody>
          <a:bodyPr wrap="square" rtlCol="0">
            <a:spAutoFit/>
          </a:bodyPr>
          <a:lstStyle/>
          <a:p>
            <a:r>
              <a:rPr lang="en-US"/>
              <a:t>*Simplified</a:t>
            </a:r>
          </a:p>
        </p:txBody>
      </p:sp>
      <p:pic>
        <p:nvPicPr>
          <p:cNvPr id="8" name="Picture 7" descr="A close up of a sign&#10;&#10;Description generated with high confidence">
            <a:extLst>
              <a:ext uri="{FF2B5EF4-FFF2-40B4-BE49-F238E27FC236}">
                <a16:creationId xmlns:a16="http://schemas.microsoft.com/office/drawing/2014/main" id="{A4183AAC-BEB0-460A-B1CC-6D6F2BEE9A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28057727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12FDF-A5ED-D34E-A602-0A0E484E89C2}"/>
              </a:ext>
            </a:extLst>
          </p:cNvPr>
          <p:cNvSpPr>
            <a:spLocks noGrp="1"/>
          </p:cNvSpPr>
          <p:nvPr>
            <p:ph type="title"/>
          </p:nvPr>
        </p:nvSpPr>
        <p:spPr/>
        <p:txBody>
          <a:bodyPr/>
          <a:lstStyle/>
          <a:p>
            <a:r>
              <a:rPr lang="en-US"/>
              <a:t>Model Performance</a:t>
            </a:r>
          </a:p>
        </p:txBody>
      </p:sp>
      <p:sp>
        <p:nvSpPr>
          <p:cNvPr id="3" name="Content Placeholder 2">
            <a:extLst>
              <a:ext uri="{FF2B5EF4-FFF2-40B4-BE49-F238E27FC236}">
                <a16:creationId xmlns:a16="http://schemas.microsoft.com/office/drawing/2014/main" id="{410BBC29-6452-1E42-9E1E-FC019EA08D8F}"/>
              </a:ext>
            </a:extLst>
          </p:cNvPr>
          <p:cNvSpPr>
            <a:spLocks noGrp="1"/>
          </p:cNvSpPr>
          <p:nvPr>
            <p:ph sz="half" idx="1"/>
          </p:nvPr>
        </p:nvSpPr>
        <p:spPr/>
        <p:txBody>
          <a:bodyPr anchor="t"/>
          <a:lstStyle/>
          <a:p>
            <a:pPr marL="172720" indent="-172720"/>
            <a:r>
              <a:rPr lang="en-US">
                <a:cs typeface="Arial"/>
              </a:rPr>
              <a:t>Loss Function</a:t>
            </a:r>
          </a:p>
          <a:p>
            <a:pPr lvl="1" indent="-163195"/>
            <a:r>
              <a:rPr lang="en-US">
                <a:cs typeface="Arial"/>
              </a:rPr>
              <a:t>Optimization score function</a:t>
            </a:r>
          </a:p>
          <a:p>
            <a:pPr lvl="1" indent="-163195"/>
            <a:r>
              <a:rPr lang="en-US">
                <a:cs typeface="Arial"/>
              </a:rPr>
              <a:t>Mean Square Error</a:t>
            </a:r>
          </a:p>
          <a:p>
            <a:pPr marL="233045" lvl="1" indent="0">
              <a:buNone/>
            </a:pPr>
            <a:endParaRPr lang="en-US"/>
          </a:p>
          <a:p>
            <a:pPr marL="172720" indent="-172720"/>
            <a:r>
              <a:rPr lang="en-US">
                <a:cs typeface="Arial"/>
              </a:rPr>
              <a:t>Error Function</a:t>
            </a:r>
          </a:p>
          <a:p>
            <a:pPr lvl="1" indent="-163195"/>
            <a:r>
              <a:rPr lang="en-US">
                <a:cs typeface="Arial"/>
              </a:rPr>
              <a:t>Performance metric</a:t>
            </a:r>
          </a:p>
          <a:p>
            <a:pPr lvl="1" indent="-163195"/>
            <a:r>
              <a:rPr lang="en-US">
                <a:cs typeface="Arial"/>
              </a:rPr>
              <a:t>Mean Absolute Error</a:t>
            </a:r>
          </a:p>
          <a:p>
            <a:pPr lvl="1" indent="-163195"/>
            <a:endParaRPr lang="en-US"/>
          </a:p>
          <a:p>
            <a:pPr marL="172720" indent="-172720"/>
            <a:r>
              <a:rPr lang="en-US">
                <a:cs typeface="Arial"/>
              </a:rPr>
              <a:t>Good Model Performance!</a:t>
            </a:r>
            <a:endParaRPr lang="en-US"/>
          </a:p>
          <a:p>
            <a:pPr marL="172720" indent="-172720"/>
            <a:endParaRPr lang="en-US"/>
          </a:p>
          <a:p>
            <a:pPr lvl="1" indent="-163195"/>
            <a:endParaRPr lang="en-US"/>
          </a:p>
          <a:p>
            <a:pPr marL="233045" lvl="1" indent="0">
              <a:buNone/>
            </a:pPr>
            <a:endParaRPr lang="en-US"/>
          </a:p>
          <a:p>
            <a:pPr lvl="1" indent="-163195"/>
            <a:endParaRPr lang="en-US"/>
          </a:p>
          <a:p>
            <a:pPr lvl="1" indent="-163195"/>
            <a:endParaRPr lang="en-US"/>
          </a:p>
          <a:p>
            <a:pPr marL="172720" indent="-172720"/>
            <a:endParaRPr lang="en-US"/>
          </a:p>
        </p:txBody>
      </p:sp>
      <p:pic>
        <p:nvPicPr>
          <p:cNvPr id="8" name="Content Placeholder 7" descr="A close up of a map&#10;&#10;Description automatically generated">
            <a:extLst>
              <a:ext uri="{FF2B5EF4-FFF2-40B4-BE49-F238E27FC236}">
                <a16:creationId xmlns:a16="http://schemas.microsoft.com/office/drawing/2014/main" id="{7EAFB5AF-BCBF-464E-A7E4-B4EF32E4908C}"/>
              </a:ext>
            </a:extLst>
          </p:cNvPr>
          <p:cNvPicPr>
            <a:picLocks noGrp="1" noChangeAspect="1"/>
          </p:cNvPicPr>
          <p:nvPr>
            <p:ph sz="half" idx="2"/>
          </p:nvPr>
        </p:nvPicPr>
        <p:blipFill>
          <a:blip r:embed="rId2"/>
          <a:stretch>
            <a:fillRect/>
          </a:stretch>
        </p:blipFill>
        <p:spPr>
          <a:xfrm>
            <a:off x="4268014" y="1287381"/>
            <a:ext cx="7426245" cy="4347823"/>
          </a:xfrm>
        </p:spPr>
      </p:pic>
      <p:sp>
        <p:nvSpPr>
          <p:cNvPr id="5" name="Footer Placeholder 4">
            <a:extLst>
              <a:ext uri="{FF2B5EF4-FFF2-40B4-BE49-F238E27FC236}">
                <a16:creationId xmlns:a16="http://schemas.microsoft.com/office/drawing/2014/main" id="{3DCA1ABC-1679-C84B-AC13-127B5227FC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8E7504-483C-894A-9651-CAEE1B5FB3F5}"/>
              </a:ext>
            </a:extLst>
          </p:cNvPr>
          <p:cNvSpPr>
            <a:spLocks noGrp="1"/>
          </p:cNvSpPr>
          <p:nvPr>
            <p:ph type="sldNum" sz="quarter" idx="12"/>
          </p:nvPr>
        </p:nvSpPr>
        <p:spPr/>
        <p:txBody>
          <a:bodyPr/>
          <a:lstStyle/>
          <a:p>
            <a:fld id="{0507AC09-9C9B-4785-BF10-D68F00313425}" type="slidenum">
              <a:rPr lang="en-US" smtClean="0"/>
              <a:t>32</a:t>
            </a:fld>
            <a:endParaRPr lang="en-US"/>
          </a:p>
        </p:txBody>
      </p:sp>
      <p:pic>
        <p:nvPicPr>
          <p:cNvPr id="7" name="Picture 6" descr="A close up of a sign&#10;&#10;Description generated with high confidence">
            <a:extLst>
              <a:ext uri="{FF2B5EF4-FFF2-40B4-BE49-F238E27FC236}">
                <a16:creationId xmlns:a16="http://schemas.microsoft.com/office/drawing/2014/main" id="{4C1AC6FB-BF36-4A68-8C71-962A6827C1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31027797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57D0DBC-12E4-844A-A3EB-F4A1148B8973}"/>
              </a:ext>
            </a:extLst>
          </p:cNvPr>
          <p:cNvSpPr>
            <a:spLocks noGrp="1"/>
          </p:cNvSpPr>
          <p:nvPr>
            <p:ph type="title"/>
          </p:nvPr>
        </p:nvSpPr>
        <p:spPr/>
        <p:txBody>
          <a:bodyPr/>
          <a:lstStyle/>
          <a:p>
            <a:r>
              <a:rPr lang="en-US"/>
              <a:t>Results</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181EA407-7109-7B43-A6C6-D7DC22C9CE63}"/>
                  </a:ext>
                </a:extLst>
              </p:cNvPr>
              <p:cNvSpPr>
                <a:spLocks noGrp="1"/>
              </p:cNvSpPr>
              <p:nvPr>
                <p:ph sz="half" idx="1"/>
              </p:nvPr>
            </p:nvSpPr>
            <p:spPr>
              <a:xfrm>
                <a:off x="530749" y="860398"/>
                <a:ext cx="4806025" cy="4874118"/>
              </a:xfrm>
            </p:spPr>
            <p:txBody>
              <a:bodyPr/>
              <a:lstStyle/>
              <a:p>
                <a:r>
                  <a:rPr lang="en-US"/>
                  <a:t>Output table</a:t>
                </a:r>
              </a:p>
              <a:p>
                <a:r>
                  <a:rPr lang="en-US"/>
                  <a:t>Deviation</a:t>
                </a:r>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𝐷</m:t>
                        </m:r>
                      </m:e>
                      <m:sub>
                        <m:r>
                          <a:rPr lang="en-US" i="1">
                            <a:latin typeface="Cambria Math" panose="02040503050406030204" pitchFamily="18" charset="0"/>
                          </a:rPr>
                          <m:t>𝑖</m:t>
                        </m:r>
                      </m:sub>
                    </m:sSub>
                    <m:r>
                      <a:rPr lang="en-US" i="1">
                        <a:latin typeface="Cambria Math" panose="02040503050406030204" pitchFamily="18" charset="0"/>
                      </a:rPr>
                      <m:t> ∗</m:t>
                    </m:r>
                    <m:r>
                      <a:rPr lang="en-US" i="1">
                        <a:latin typeface="Cambria Math" panose="02040503050406030204" pitchFamily="18" charset="0"/>
                      </a:rPr>
                      <m:t>𝐸𝑥𝑝𝑜𝑠𝑢𝑟𝑒</m:t>
                    </m:r>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func>
                      <m:funcPr>
                        <m:ctrlPr>
                          <a:rPr lang="en-US" i="1">
                            <a:latin typeface="Cambria Math" panose="02040503050406030204" pitchFamily="18" charset="0"/>
                          </a:rPr>
                        </m:ctrlPr>
                      </m:funcPr>
                      <m:fName>
                        <m:r>
                          <m:rPr>
                            <m:sty m:val="p"/>
                          </m:rPr>
                          <a:rPr lang="en-US">
                            <a:latin typeface="Cambria Math" panose="02040503050406030204" pitchFamily="18" charset="0"/>
                          </a:rPr>
                          <m:t>ln</m:t>
                        </m:r>
                      </m:fName>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num>
                          <m:den>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𝜇</m:t>
                                    </m:r>
                                  </m:e>
                                  <m:sub>
                                    <m:r>
                                      <a:rPr lang="en-US" i="1">
                                        <a:latin typeface="Cambria Math" panose="02040503050406030204" pitchFamily="18" charset="0"/>
                                      </a:rPr>
                                      <m:t>𝑖</m:t>
                                    </m:r>
                                  </m:sub>
                                </m:sSub>
                              </m:e>
                            </m:acc>
                          </m:den>
                        </m:f>
                      </m:e>
                    </m:func>
                    <m:r>
                      <a:rPr lang="en-US" i="1">
                        <a:latin typeface="Cambria Math" panose="02040503050406030204" pitchFamily="18" charset="0"/>
                      </a:rPr>
                      <m:t>−</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panose="02040503050406030204" pitchFamily="18" charset="0"/>
                          </a:rPr>
                          <m:t>−</m:t>
                        </m:r>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𝜇</m:t>
                                </m:r>
                              </m:e>
                              <m:sub>
                                <m:r>
                                  <a:rPr lang="en-US" i="1">
                                    <a:latin typeface="Cambria Math" panose="02040503050406030204" pitchFamily="18" charset="0"/>
                                  </a:rPr>
                                  <m:t>𝑖</m:t>
                                </m:r>
                              </m:sub>
                            </m:sSub>
                          </m:e>
                        </m:acc>
                      </m:e>
                    </m:d>
                    <m:r>
                      <a:rPr lang="en-US" i="1">
                        <a:latin typeface="Cambria Math" panose="02040503050406030204" pitchFamily="18" charset="0"/>
                      </a:rPr>
                      <m:t>] </m:t>
                    </m:r>
                  </m:oMath>
                </a14:m>
                <a:endParaRPr lang="en-US"/>
              </a:p>
              <a:p>
                <a:pPr lvl="1"/>
                <a14:m>
                  <m:oMath xmlns:m="http://schemas.openxmlformats.org/officeDocument/2006/math">
                    <m:nary>
                      <m:naryPr>
                        <m:chr m:val="∑"/>
                        <m:subHide m:val="on"/>
                        <m:supHide m:val="on"/>
                        <m:ctrlPr>
                          <a:rPr lang="en-US" b="1" i="1">
                            <a:latin typeface="Cambria Math" panose="02040503050406030204" pitchFamily="18" charset="0"/>
                          </a:rPr>
                        </m:ctrlPr>
                      </m:naryPr>
                      <m:sub/>
                      <m:sup/>
                      <m:e>
                        <m:sSub>
                          <m:sSubPr>
                            <m:ctrlPr>
                              <a:rPr lang="en-US" b="1" i="1">
                                <a:latin typeface="Cambria Math" panose="02040503050406030204" pitchFamily="18" charset="0"/>
                              </a:rPr>
                            </m:ctrlPr>
                          </m:sSubPr>
                          <m:e>
                            <m:r>
                              <a:rPr lang="en-US" b="1" i="1">
                                <a:latin typeface="Cambria Math" panose="02040503050406030204" pitchFamily="18" charset="0"/>
                              </a:rPr>
                              <m:t>𝑫</m:t>
                            </m:r>
                          </m:e>
                          <m:sub>
                            <m:r>
                              <a:rPr lang="en-US" b="1" i="1">
                                <a:latin typeface="Cambria Math" panose="02040503050406030204" pitchFamily="18" charset="0"/>
                              </a:rPr>
                              <m:t>𝒊</m:t>
                            </m:r>
                          </m:sub>
                        </m:sSub>
                      </m:e>
                    </m:nary>
                  </m:oMath>
                </a14:m>
                <a:r>
                  <a:rPr lang="en-US" b="1"/>
                  <a:t> = 53331.37</a:t>
                </a:r>
              </a:p>
              <a:p>
                <a:pPr lvl="1"/>
                <a:endParaRPr lang="en-US"/>
              </a:p>
              <a:p>
                <a:r>
                  <a:rPr lang="en-US"/>
                  <a:t>RMSE</a:t>
                </a:r>
              </a:p>
              <a:p>
                <a:pPr lvl="1"/>
                <a14:m>
                  <m:oMath xmlns:m="http://schemas.openxmlformats.org/officeDocument/2006/math">
                    <m:r>
                      <a:rPr lang="en-US" i="1">
                        <a:latin typeface="Cambria Math" panose="02040503050406030204" pitchFamily="18" charset="0"/>
                      </a:rPr>
                      <m:t>𝑅𝑀𝑆𝐸</m:t>
                    </m:r>
                    <m:r>
                      <a:rPr lang="en-US" i="1">
                        <a:latin typeface="Cambria Math" panose="02040503050406030204" pitchFamily="18" charset="0"/>
                      </a:rPr>
                      <m:t>=</m:t>
                    </m:r>
                    <m:rad>
                      <m:radPr>
                        <m:degHide m:val="on"/>
                        <m:ctrlPr>
                          <a:rPr lang="en-US" i="1">
                            <a:latin typeface="Cambria Math" panose="02040503050406030204" pitchFamily="18" charset="0"/>
                          </a:rPr>
                        </m:ctrlPr>
                      </m:radPr>
                      <m:deg/>
                      <m:e>
                        <m:f>
                          <m:fPr>
                            <m:ctrlPr>
                              <a:rPr lang="en-US" i="1">
                                <a:latin typeface="Cambria Math" panose="02040503050406030204" pitchFamily="18" charset="0"/>
                              </a:rPr>
                            </m:ctrlPr>
                          </m:fPr>
                          <m:num>
                            <m:sSup>
                              <m:sSupPr>
                                <m:ctrlPr>
                                  <a:rPr lang="en-US" i="1">
                                    <a:latin typeface="Cambria Math" panose="02040503050406030204" pitchFamily="18" charset="0"/>
                                  </a:rPr>
                                </m:ctrlPr>
                              </m:sSupPr>
                              <m:e>
                                <m:nary>
                                  <m:naryPr>
                                    <m:chr m:val="∑"/>
                                    <m:subHide m:val="on"/>
                                    <m:supHide m:val="on"/>
                                    <m:ctrlPr>
                                      <a:rPr lang="en-US" i="1">
                                        <a:latin typeface="Cambria Math" panose="02040503050406030204" pitchFamily="18" charset="0"/>
                                      </a:rPr>
                                    </m:ctrlPr>
                                  </m:naryPr>
                                  <m:sub/>
                                  <m:sup/>
                                  <m:e>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𝐿𝑎𝑝𝑠</m:t>
                                            </m:r>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𝑖</m:t>
                                                </m:r>
                                              </m:sub>
                                            </m:sSub>
                                            <m:r>
                                              <a:rPr lang="en-US" i="1">
                                                <a:latin typeface="Cambria Math" panose="02040503050406030204" pitchFamily="18" charset="0"/>
                                              </a:rPr>
                                              <m:t> </m:t>
                                            </m:r>
                                          </m:e>
                                        </m:acc>
                                        <m:r>
                                          <a:rPr lang="en-US" i="1">
                                            <a:latin typeface="Cambria Math" panose="02040503050406030204" pitchFamily="18" charset="0"/>
                                          </a:rPr>
                                          <m:t>−</m:t>
                                        </m:r>
                                        <m:r>
                                          <a:rPr lang="en-US" i="1">
                                            <a:latin typeface="Cambria Math" panose="02040503050406030204" pitchFamily="18" charset="0"/>
                                          </a:rPr>
                                          <m:t>𝐿𝑎𝑝𝑠</m:t>
                                        </m:r>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𝑖</m:t>
                                            </m:r>
                                          </m:sub>
                                        </m:sSub>
                                      </m:e>
                                    </m:d>
                                  </m:e>
                                </m:nary>
                              </m:e>
                              <m:sup>
                                <m:r>
                                  <a:rPr lang="en-US" i="1">
                                    <a:latin typeface="Cambria Math" panose="02040503050406030204" pitchFamily="18" charset="0"/>
                                  </a:rPr>
                                  <m:t>2</m:t>
                                </m:r>
                              </m:sup>
                            </m:sSup>
                          </m:num>
                          <m:den>
                            <m:r>
                              <a:rPr lang="en-US" i="1">
                                <a:latin typeface="Cambria Math" panose="02040503050406030204" pitchFamily="18" charset="0"/>
                              </a:rPr>
                              <m:t>𝑛</m:t>
                            </m:r>
                          </m:den>
                        </m:f>
                      </m:e>
                    </m:rad>
                  </m:oMath>
                </a14:m>
                <a:endParaRPr lang="en-US"/>
              </a:p>
              <a:p>
                <a:pPr lvl="1"/>
                <a14:m>
                  <m:oMath xmlns:m="http://schemas.openxmlformats.org/officeDocument/2006/math">
                    <m:r>
                      <a:rPr lang="en-US" b="1" i="1">
                        <a:latin typeface="Cambria Math" panose="02040503050406030204" pitchFamily="18" charset="0"/>
                      </a:rPr>
                      <m:t>𝑹𝑴𝑺𝑬</m:t>
                    </m:r>
                    <m:r>
                      <a:rPr lang="en-US" b="1" i="1">
                        <a:latin typeface="Cambria Math" panose="02040503050406030204" pitchFamily="18" charset="0"/>
                      </a:rPr>
                      <m:t> </m:t>
                    </m:r>
                  </m:oMath>
                </a14:m>
                <a:r>
                  <a:rPr lang="en-US" b="1"/>
                  <a:t>= 0.01261</a:t>
                </a:r>
              </a:p>
              <a:p>
                <a:pPr lvl="1"/>
                <a:endParaRPr lang="en-US"/>
              </a:p>
              <a:p>
                <a:r>
                  <a:rPr lang="en-US"/>
                  <a:t>Adjusted RMSE</a:t>
                </a:r>
              </a:p>
              <a:p>
                <a:pPr lvl="1"/>
                <a14:m>
                  <m:oMath xmlns:m="http://schemas.openxmlformats.org/officeDocument/2006/math">
                    <m:r>
                      <a:rPr lang="en-US" i="1">
                        <a:latin typeface="Cambria Math" panose="02040503050406030204" pitchFamily="18" charset="0"/>
                      </a:rPr>
                      <m:t>𝑎𝑑𝑗𝑅𝑀𝑆𝐸</m:t>
                    </m:r>
                    <m:r>
                      <a:rPr lang="en-US" i="1">
                        <a:latin typeface="Cambria Math" panose="02040503050406030204" pitchFamily="18" charset="0"/>
                      </a:rPr>
                      <m:t>=2∗</m:t>
                    </m:r>
                    <m:r>
                      <a:rPr lang="en-US" i="1">
                        <a:latin typeface="Cambria Math" panose="02040503050406030204" pitchFamily="18" charset="0"/>
                      </a:rPr>
                      <m:t>𝐸𝑥𝑝𝑜𝑠𝑢𝑟𝑒</m:t>
                    </m:r>
                    <m:r>
                      <a:rPr lang="en-US" i="1">
                        <a:latin typeface="Cambria Math" panose="02040503050406030204" pitchFamily="18" charset="0"/>
                      </a:rPr>
                      <m:t> ∗ </m:t>
                    </m:r>
                    <m:rad>
                      <m:radPr>
                        <m:degHide m:val="on"/>
                        <m:ctrlPr>
                          <a:rPr lang="en-US" i="1">
                            <a:latin typeface="Cambria Math" panose="02040503050406030204" pitchFamily="18" charset="0"/>
                          </a:rPr>
                        </m:ctrlPr>
                      </m:radPr>
                      <m:deg/>
                      <m:e>
                        <m:f>
                          <m:fPr>
                            <m:ctrlPr>
                              <a:rPr lang="en-US" i="1">
                                <a:latin typeface="Cambria Math" panose="02040503050406030204" pitchFamily="18" charset="0"/>
                              </a:rPr>
                            </m:ctrlPr>
                          </m:fPr>
                          <m:num>
                            <m:sSup>
                              <m:sSupPr>
                                <m:ctrlPr>
                                  <a:rPr lang="en-US" i="1">
                                    <a:latin typeface="Cambria Math" panose="02040503050406030204" pitchFamily="18" charset="0"/>
                                  </a:rPr>
                                </m:ctrlPr>
                              </m:sSupPr>
                              <m:e>
                                <m:nary>
                                  <m:naryPr>
                                    <m:chr m:val="∑"/>
                                    <m:subHide m:val="on"/>
                                    <m:supHide m:val="on"/>
                                    <m:ctrlPr>
                                      <a:rPr lang="en-US" i="1">
                                        <a:latin typeface="Cambria Math" panose="02040503050406030204" pitchFamily="18" charset="0"/>
                                      </a:rPr>
                                    </m:ctrlPr>
                                  </m:naryPr>
                                  <m:sub/>
                                  <m:sup/>
                                  <m:e>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𝐿𝑎𝑝𝑠</m:t>
                                            </m:r>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𝑖</m:t>
                                                </m:r>
                                              </m:sub>
                                            </m:sSub>
                                            <m:r>
                                              <a:rPr lang="en-US" i="1">
                                                <a:latin typeface="Cambria Math" panose="02040503050406030204" pitchFamily="18" charset="0"/>
                                              </a:rPr>
                                              <m:t> </m:t>
                                            </m:r>
                                          </m:e>
                                        </m:acc>
                                        <m:r>
                                          <a:rPr lang="en-US" i="1">
                                            <a:latin typeface="Cambria Math" panose="02040503050406030204" pitchFamily="18" charset="0"/>
                                          </a:rPr>
                                          <m:t>−</m:t>
                                        </m:r>
                                        <m:r>
                                          <a:rPr lang="en-US" i="1">
                                            <a:latin typeface="Cambria Math" panose="02040503050406030204" pitchFamily="18" charset="0"/>
                                          </a:rPr>
                                          <m:t>𝐿𝑎𝑝𝑠</m:t>
                                        </m:r>
                                        <m:sSub>
                                          <m:sSubPr>
                                            <m:ctrlPr>
                                              <a:rPr lang="en-US" i="1">
                                                <a:latin typeface="Cambria Math" panose="02040503050406030204" pitchFamily="18" charset="0"/>
                                              </a:rPr>
                                            </m:ctrlPr>
                                          </m:sSubPr>
                                          <m:e>
                                            <m:r>
                                              <a:rPr lang="en-US" i="1">
                                                <a:latin typeface="Cambria Math" panose="02040503050406030204" pitchFamily="18" charset="0"/>
                                              </a:rPr>
                                              <m:t>𝑒</m:t>
                                            </m:r>
                                          </m:e>
                                          <m:sub>
                                            <m:r>
                                              <a:rPr lang="en-US" i="1">
                                                <a:latin typeface="Cambria Math" panose="02040503050406030204" pitchFamily="18" charset="0"/>
                                              </a:rPr>
                                              <m:t>𝑖</m:t>
                                            </m:r>
                                          </m:sub>
                                        </m:sSub>
                                      </m:e>
                                    </m:d>
                                  </m:e>
                                </m:nary>
                              </m:e>
                              <m:sup>
                                <m:r>
                                  <a:rPr lang="en-US" i="1">
                                    <a:latin typeface="Cambria Math" panose="02040503050406030204" pitchFamily="18" charset="0"/>
                                  </a:rPr>
                                  <m:t>2</m:t>
                                </m:r>
                              </m:sup>
                            </m:sSup>
                          </m:num>
                          <m:den>
                            <m:r>
                              <a:rPr lang="en-US" i="1">
                                <a:latin typeface="Cambria Math" panose="02040503050406030204" pitchFamily="18" charset="0"/>
                              </a:rPr>
                              <m:t>𝑛</m:t>
                            </m:r>
                          </m:den>
                        </m:f>
                      </m:e>
                    </m:rad>
                  </m:oMath>
                </a14:m>
                <a:endParaRPr lang="en-US"/>
              </a:p>
              <a:p>
                <a:pPr lvl="1"/>
                <a14:m>
                  <m:oMath xmlns:m="http://schemas.openxmlformats.org/officeDocument/2006/math">
                    <m:r>
                      <a:rPr lang="en-US" b="1" i="1">
                        <a:latin typeface="Cambria Math" panose="02040503050406030204" pitchFamily="18" charset="0"/>
                      </a:rPr>
                      <m:t>𝒂𝒅𝒋𝑹𝑴𝑺𝑬</m:t>
                    </m:r>
                    <m:r>
                      <a:rPr lang="en-US" b="1" i="1">
                        <a:latin typeface="Cambria Math" panose="02040503050406030204" pitchFamily="18" charset="0"/>
                      </a:rPr>
                      <m:t> </m:t>
                    </m:r>
                  </m:oMath>
                </a14:m>
                <a:r>
                  <a:rPr lang="en-US" b="1"/>
                  <a:t>= 0.01298</a:t>
                </a:r>
              </a:p>
              <a:p>
                <a:pPr lvl="1"/>
                <a:endParaRPr lang="en-US"/>
              </a:p>
              <a:p>
                <a:pPr lvl="1"/>
                <a:endParaRPr lang="en-US"/>
              </a:p>
              <a:p>
                <a:pPr lvl="1"/>
                <a:endParaRPr lang="en-US"/>
              </a:p>
              <a:p>
                <a:endParaRPr lang="en-US"/>
              </a:p>
            </p:txBody>
          </p:sp>
        </mc:Choice>
        <mc:Fallback xmlns="">
          <p:sp>
            <p:nvSpPr>
              <p:cNvPr id="5" name="Content Placeholder 4">
                <a:extLst>
                  <a:ext uri="{FF2B5EF4-FFF2-40B4-BE49-F238E27FC236}">
                    <a16:creationId xmlns:a16="http://schemas.microsoft.com/office/drawing/2014/main" id="{181EA407-7109-7B43-A6C6-D7DC22C9CE63}"/>
                  </a:ext>
                </a:extLst>
              </p:cNvPr>
              <p:cNvSpPr>
                <a:spLocks noGrp="1" noRot="1" noChangeAspect="1" noMove="1" noResize="1" noEditPoints="1" noAdjustHandles="1" noChangeArrowheads="1" noChangeShapeType="1" noTextEdit="1"/>
              </p:cNvSpPr>
              <p:nvPr>
                <p:ph sz="half" idx="1"/>
              </p:nvPr>
            </p:nvSpPr>
            <p:spPr>
              <a:xfrm>
                <a:off x="530749" y="860398"/>
                <a:ext cx="4806025" cy="4874118"/>
              </a:xfrm>
              <a:blipFill>
                <a:blip r:embed="rId2"/>
                <a:stretch>
                  <a:fillRect l="-381" t="-875"/>
                </a:stretch>
              </a:blipFill>
            </p:spPr>
            <p:txBody>
              <a:bodyPr/>
              <a:lstStyle/>
              <a:p>
                <a:r>
                  <a:rPr lang="en-US">
                    <a:noFill/>
                  </a:rPr>
                  <a:t> </a:t>
                </a:r>
              </a:p>
            </p:txBody>
          </p:sp>
        </mc:Fallback>
      </mc:AlternateContent>
      <p:sp>
        <p:nvSpPr>
          <p:cNvPr id="2" name="Footer Placeholder 1">
            <a:extLst>
              <a:ext uri="{FF2B5EF4-FFF2-40B4-BE49-F238E27FC236}">
                <a16:creationId xmlns:a16="http://schemas.microsoft.com/office/drawing/2014/main" id="{815334AF-73AF-1B4E-A4D5-E20A719A3F78}"/>
              </a:ext>
            </a:extLst>
          </p:cNvPr>
          <p:cNvSpPr>
            <a:spLocks noGrp="1"/>
          </p:cNvSpPr>
          <p:nvPr>
            <p:ph type="ftr" sz="quarter" idx="11"/>
          </p:nvPr>
        </p:nvSpPr>
        <p:spPr/>
        <p:txBody>
          <a:bodyPr/>
          <a:lstStyle/>
          <a:p>
            <a:endParaRPr lang="en-US"/>
          </a:p>
        </p:txBody>
      </p:sp>
      <p:sp>
        <p:nvSpPr>
          <p:cNvPr id="3" name="Slide Number Placeholder 2">
            <a:extLst>
              <a:ext uri="{FF2B5EF4-FFF2-40B4-BE49-F238E27FC236}">
                <a16:creationId xmlns:a16="http://schemas.microsoft.com/office/drawing/2014/main" id="{0A51440D-08CA-E24E-B0C3-B8573B0E6DCB}"/>
              </a:ext>
            </a:extLst>
          </p:cNvPr>
          <p:cNvSpPr>
            <a:spLocks noGrp="1"/>
          </p:cNvSpPr>
          <p:nvPr>
            <p:ph type="sldNum" sz="quarter" idx="12"/>
          </p:nvPr>
        </p:nvSpPr>
        <p:spPr/>
        <p:txBody>
          <a:bodyPr/>
          <a:lstStyle/>
          <a:p>
            <a:fld id="{0507AC09-9C9B-4785-BF10-D68F00313425}" type="slidenum">
              <a:rPr lang="en-US" smtClean="0"/>
              <a:pPr/>
              <a:t>33</a:t>
            </a:fld>
            <a:endParaRPr lang="en-US"/>
          </a:p>
        </p:txBody>
      </p:sp>
      <p:sp>
        <p:nvSpPr>
          <p:cNvPr id="7" name="Content Placeholder 6">
            <a:extLst>
              <a:ext uri="{FF2B5EF4-FFF2-40B4-BE49-F238E27FC236}">
                <a16:creationId xmlns:a16="http://schemas.microsoft.com/office/drawing/2014/main" id="{BAAD94EB-9415-4543-9624-71D4794DA725}"/>
              </a:ext>
            </a:extLst>
          </p:cNvPr>
          <p:cNvSpPr>
            <a:spLocks noGrp="1"/>
          </p:cNvSpPr>
          <p:nvPr>
            <p:ph sz="half" idx="2"/>
          </p:nvPr>
        </p:nvSpPr>
        <p:spPr/>
        <p:txBody>
          <a:bodyPr/>
          <a:lstStyle/>
          <a:p>
            <a:endParaRPr lang="en-US"/>
          </a:p>
        </p:txBody>
      </p:sp>
      <p:sp>
        <p:nvSpPr>
          <p:cNvPr id="8" name="Rectangle 7">
            <a:extLst>
              <a:ext uri="{FF2B5EF4-FFF2-40B4-BE49-F238E27FC236}">
                <a16:creationId xmlns:a16="http://schemas.microsoft.com/office/drawing/2014/main" id="{6172C006-3899-4974-BB73-F89E1C0C1DDE}"/>
              </a:ext>
            </a:extLst>
          </p:cNvPr>
          <p:cNvSpPr/>
          <p:nvPr/>
        </p:nvSpPr>
        <p:spPr>
          <a:xfrm>
            <a:off x="593835" y="889438"/>
            <a:ext cx="2253153" cy="3153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lose up of a sign&#10;&#10;Description generated with high confidence">
            <a:extLst>
              <a:ext uri="{FF2B5EF4-FFF2-40B4-BE49-F238E27FC236}">
                <a16:creationId xmlns:a16="http://schemas.microsoft.com/office/drawing/2014/main" id="{7990A354-031A-4DC7-AD69-8E05CDCB2F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34276999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AAB2A97-FC46-FE4C-A190-9EFEC21A3471}"/>
              </a:ext>
            </a:extLst>
          </p:cNvPr>
          <p:cNvSpPr>
            <a:spLocks noGrp="1"/>
          </p:cNvSpPr>
          <p:nvPr>
            <p:ph type="ftr" sz="quarter" idx="10"/>
          </p:nvPr>
        </p:nvSpPr>
        <p:spPr/>
        <p:txBody>
          <a:bodyPr/>
          <a:lstStyle/>
          <a:p>
            <a:endParaRPr lang="en-US"/>
          </a:p>
        </p:txBody>
      </p:sp>
      <p:sp>
        <p:nvSpPr>
          <p:cNvPr id="3" name="Slide Number Placeholder 2">
            <a:extLst>
              <a:ext uri="{FF2B5EF4-FFF2-40B4-BE49-F238E27FC236}">
                <a16:creationId xmlns:a16="http://schemas.microsoft.com/office/drawing/2014/main" id="{30A66AD7-A244-EF47-A06F-B221AB9E4DB1}"/>
              </a:ext>
            </a:extLst>
          </p:cNvPr>
          <p:cNvSpPr>
            <a:spLocks noGrp="1"/>
          </p:cNvSpPr>
          <p:nvPr>
            <p:ph type="sldNum" sz="quarter" idx="11"/>
          </p:nvPr>
        </p:nvSpPr>
        <p:spPr/>
        <p:txBody>
          <a:bodyPr/>
          <a:lstStyle/>
          <a:p>
            <a:fld id="{0507AC09-9C9B-4785-BF10-D68F00313425}" type="slidenum">
              <a:rPr lang="en-US" smtClean="0"/>
              <a:pPr/>
              <a:t>34</a:t>
            </a:fld>
            <a:endParaRPr lang="en-US"/>
          </a:p>
        </p:txBody>
      </p:sp>
      <p:sp>
        <p:nvSpPr>
          <p:cNvPr id="4" name="Title 3">
            <a:extLst>
              <a:ext uri="{FF2B5EF4-FFF2-40B4-BE49-F238E27FC236}">
                <a16:creationId xmlns:a16="http://schemas.microsoft.com/office/drawing/2014/main" id="{62B1ED2A-6FFA-ED4C-8B1A-5F5C42059FB2}"/>
              </a:ext>
            </a:extLst>
          </p:cNvPr>
          <p:cNvSpPr>
            <a:spLocks noGrp="1"/>
          </p:cNvSpPr>
          <p:nvPr>
            <p:ph type="title"/>
          </p:nvPr>
        </p:nvSpPr>
        <p:spPr/>
        <p:txBody>
          <a:bodyPr/>
          <a:lstStyle/>
          <a:p>
            <a:r>
              <a:rPr lang="en-US">
                <a:ea typeface="Kozuka Gothic Pro H"/>
                <a:cs typeface="Arial"/>
              </a:rPr>
              <a:t>Weaknesses of the Neural Network Model</a:t>
            </a:r>
            <a:endParaRPr lang="en-US"/>
          </a:p>
        </p:txBody>
      </p:sp>
      <p:sp>
        <p:nvSpPr>
          <p:cNvPr id="5" name="Content Placeholder 4">
            <a:extLst>
              <a:ext uri="{FF2B5EF4-FFF2-40B4-BE49-F238E27FC236}">
                <a16:creationId xmlns:a16="http://schemas.microsoft.com/office/drawing/2014/main" id="{38DAAB0E-BE0C-B047-A00E-1DC37EA10CD6}"/>
              </a:ext>
            </a:extLst>
          </p:cNvPr>
          <p:cNvSpPr>
            <a:spLocks noGrp="1"/>
          </p:cNvSpPr>
          <p:nvPr>
            <p:ph idx="1"/>
          </p:nvPr>
        </p:nvSpPr>
        <p:spPr/>
        <p:txBody>
          <a:bodyPr anchor="t"/>
          <a:lstStyle/>
          <a:p>
            <a:pPr marL="172720" indent="-172720"/>
            <a:r>
              <a:rPr lang="en-US">
                <a:cs typeface="Arial"/>
              </a:rPr>
              <a:t>The network is not very deep </a:t>
            </a:r>
          </a:p>
          <a:p>
            <a:pPr lvl="1" indent="-163195"/>
            <a:r>
              <a:rPr lang="en-US">
                <a:cs typeface="Arial"/>
              </a:rPr>
              <a:t>Only two hidden layers</a:t>
            </a:r>
          </a:p>
          <a:p>
            <a:pPr lvl="1" indent="-163195"/>
            <a:r>
              <a:rPr lang="en-US">
                <a:cs typeface="Arial"/>
              </a:rPr>
              <a:t>More layers = More computationally taxing</a:t>
            </a:r>
          </a:p>
          <a:p>
            <a:pPr lvl="1" indent="-163195"/>
            <a:r>
              <a:rPr lang="en-US">
                <a:ea typeface="+mn-lt"/>
                <a:cs typeface="+mn-lt"/>
              </a:rPr>
              <a:t> Larger networks should increase performance for large datasets</a:t>
            </a:r>
          </a:p>
          <a:p>
            <a:pPr marL="629920" lvl="2" indent="-172720"/>
            <a:r>
              <a:rPr lang="en-US">
                <a:solidFill>
                  <a:srgbClr val="474747"/>
                </a:solidFill>
                <a:cs typeface="Calibri"/>
              </a:rPr>
              <a:t>Larger Networks could lead to overfitting</a:t>
            </a:r>
          </a:p>
          <a:p>
            <a:pPr marL="172720" indent="-172720"/>
            <a:r>
              <a:rPr lang="en-US"/>
              <a:t>Inputs must be numerical</a:t>
            </a:r>
          </a:p>
          <a:p>
            <a:pPr lvl="1" indent="-163195"/>
            <a:r>
              <a:rPr lang="en-US"/>
              <a:t>One hot encoding loses some value of categorical variables</a:t>
            </a:r>
          </a:p>
          <a:p>
            <a:pPr marL="172720" indent="-172720"/>
            <a:r>
              <a:rPr lang="en-US"/>
              <a:t>Optimization is difficult</a:t>
            </a:r>
          </a:p>
          <a:p>
            <a:pPr lvl="1" indent="-163195"/>
            <a:r>
              <a:rPr lang="en-US">
                <a:cs typeface="Arial"/>
              </a:rPr>
              <a:t>Finding the optimal hyper-parameters is challenging </a:t>
            </a:r>
            <a:endParaRPr lang="en-US"/>
          </a:p>
          <a:p>
            <a:pPr marL="0" indent="0">
              <a:buNone/>
            </a:pPr>
            <a:endParaRPr lang="en-US"/>
          </a:p>
          <a:p>
            <a:pPr lvl="1" indent="-163195"/>
            <a:endParaRPr lang="en-US"/>
          </a:p>
        </p:txBody>
      </p:sp>
      <p:pic>
        <p:nvPicPr>
          <p:cNvPr id="6" name="Picture 5" descr="A close up of a sign&#10;&#10;Description generated with high confidence">
            <a:extLst>
              <a:ext uri="{FF2B5EF4-FFF2-40B4-BE49-F238E27FC236}">
                <a16:creationId xmlns:a16="http://schemas.microsoft.com/office/drawing/2014/main" id="{8E656018-7644-4D82-BD7C-9E825AE240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19845929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E7B377-C7FD-40FD-BD5A-41DC9BB04341}"/>
              </a:ext>
            </a:extLst>
          </p:cNvPr>
          <p:cNvSpPr>
            <a:spLocks noGrp="1"/>
          </p:cNvSpPr>
          <p:nvPr>
            <p:ph type="title"/>
          </p:nvPr>
        </p:nvSpPr>
        <p:spPr>
          <a:xfrm>
            <a:off x="505567" y="346892"/>
            <a:ext cx="10972800" cy="735155"/>
          </a:xfrm>
        </p:spPr>
        <p:txBody>
          <a:bodyPr/>
          <a:lstStyle/>
          <a:p>
            <a:r>
              <a:rPr lang="en-US">
                <a:ea typeface="Kozuka Gothic Pro H"/>
                <a:cs typeface="Arial"/>
              </a:rPr>
              <a:t>Model Comparison</a:t>
            </a:r>
            <a:endParaRPr lang="en-US"/>
          </a:p>
        </p:txBody>
      </p:sp>
      <p:sp>
        <p:nvSpPr>
          <p:cNvPr id="4" name="Content Placeholder 3">
            <a:extLst>
              <a:ext uri="{FF2B5EF4-FFF2-40B4-BE49-F238E27FC236}">
                <a16:creationId xmlns:a16="http://schemas.microsoft.com/office/drawing/2014/main" id="{072CEC2C-95DF-4AC5-9C14-C77B3C2FFC69}"/>
              </a:ext>
            </a:extLst>
          </p:cNvPr>
          <p:cNvSpPr>
            <a:spLocks noGrp="1"/>
          </p:cNvSpPr>
          <p:nvPr>
            <p:ph sz="half" idx="1"/>
          </p:nvPr>
        </p:nvSpPr>
        <p:spPr>
          <a:xfrm>
            <a:off x="511042" y="889772"/>
            <a:ext cx="4148348" cy="4525963"/>
          </a:xfrm>
        </p:spPr>
        <p:txBody>
          <a:bodyPr anchor="t"/>
          <a:lstStyle/>
          <a:p>
            <a:pPr marL="172720" indent="-172720"/>
            <a:r>
              <a:rPr lang="en-US">
                <a:ea typeface="+mn-lt"/>
                <a:cs typeface="+mn-lt"/>
              </a:rPr>
              <a:t>Models </a:t>
            </a:r>
          </a:p>
          <a:p>
            <a:pPr marL="567055" lvl="1" indent="-342900">
              <a:buAutoNum type="arabicPeriod"/>
            </a:pPr>
            <a:r>
              <a:rPr lang="en-US" sz="1400">
                <a:solidFill>
                  <a:schemeClr val="tx1">
                    <a:lumMod val="60000"/>
                    <a:lumOff val="40000"/>
                  </a:schemeClr>
                </a:solidFill>
                <a:ea typeface="+mn-lt"/>
                <a:cs typeface="+mn-lt"/>
              </a:rPr>
              <a:t>Generalized Linear Model – Poisson Regression</a:t>
            </a:r>
          </a:p>
          <a:p>
            <a:pPr marL="800100" lvl="2" indent="-285750">
              <a:buFont typeface="Wingdings" panose="020B0604020202020204" pitchFamily="34" charset="0"/>
            </a:pPr>
            <a:r>
              <a:rPr lang="en-US">
                <a:solidFill>
                  <a:schemeClr val="tx1">
                    <a:lumMod val="60000"/>
                    <a:lumOff val="40000"/>
                  </a:schemeClr>
                </a:solidFill>
                <a:ea typeface="+mn-lt"/>
                <a:cs typeface="+mn-lt"/>
              </a:rPr>
              <a:t>Highly interpretable parametirc model</a:t>
            </a:r>
          </a:p>
          <a:p>
            <a:pPr marL="800100" lvl="2" indent="-285750">
              <a:buFont typeface="Wingdings" panose="020B0604020202020204" pitchFamily="34" charset="0"/>
            </a:pPr>
            <a:r>
              <a:rPr lang="en-US">
                <a:solidFill>
                  <a:schemeClr val="tx1">
                    <a:lumMod val="60000"/>
                    <a:lumOff val="40000"/>
                  </a:schemeClr>
                </a:solidFill>
                <a:ea typeface="+mn-lt"/>
                <a:cs typeface="+mn-lt"/>
              </a:rPr>
              <a:t>Computationally efficient</a:t>
            </a:r>
          </a:p>
          <a:p>
            <a:pPr marL="800100" lvl="2" indent="-285750">
              <a:buFont typeface="Wingdings" panose="020B0604020202020204" pitchFamily="34" charset="0"/>
            </a:pPr>
            <a:r>
              <a:rPr lang="en-US">
                <a:solidFill>
                  <a:schemeClr val="tx1">
                    <a:lumMod val="60000"/>
                    <a:lumOff val="40000"/>
                  </a:schemeClr>
                </a:solidFill>
                <a:ea typeface="+mn-lt"/>
                <a:cs typeface="+mn-lt"/>
              </a:rPr>
              <a:t>Easily applicable to predict seriatim</a:t>
            </a:r>
          </a:p>
          <a:p>
            <a:pPr marL="800100" lvl="2" indent="-285750">
              <a:buFont typeface="Wingdings" panose="020B0604020202020204" pitchFamily="34" charset="0"/>
            </a:pPr>
            <a:r>
              <a:rPr lang="en-US">
                <a:solidFill>
                  <a:schemeClr val="tx1">
                    <a:lumMod val="60000"/>
                    <a:lumOff val="40000"/>
                  </a:schemeClr>
                </a:solidFill>
                <a:ea typeface="+mn-lt"/>
                <a:cs typeface="+mn-lt"/>
              </a:rPr>
              <a:t>RMSE = 0.08426</a:t>
            </a:r>
          </a:p>
          <a:p>
            <a:pPr marL="567055" lvl="1" indent="-342900">
              <a:buAutoNum type="arabicPeriod"/>
            </a:pPr>
            <a:r>
              <a:rPr lang="en-US" sz="1400">
                <a:solidFill>
                  <a:schemeClr val="tx1">
                    <a:lumMod val="60000"/>
                    <a:lumOff val="40000"/>
                  </a:schemeClr>
                </a:solidFill>
                <a:ea typeface="+mn-lt"/>
                <a:cs typeface="+mn-lt"/>
              </a:rPr>
              <a:t>Random Forest</a:t>
            </a:r>
          </a:p>
          <a:p>
            <a:pPr marL="800100" lvl="2" indent="-285750">
              <a:buFont typeface="Wingdings" panose="020B0604020202020204" pitchFamily="34" charset="0"/>
            </a:pPr>
            <a:r>
              <a:rPr lang="en-US">
                <a:solidFill>
                  <a:schemeClr val="tx1">
                    <a:lumMod val="60000"/>
                    <a:lumOff val="40000"/>
                  </a:schemeClr>
                </a:solidFill>
                <a:ea typeface="+mn-lt"/>
                <a:cs typeface="+mn-lt"/>
              </a:rPr>
              <a:t>Less interpretable non-parametirc model</a:t>
            </a:r>
          </a:p>
          <a:p>
            <a:pPr marL="800100" lvl="2" indent="-285750">
              <a:buFont typeface="Wingdings" panose="020B0604020202020204" pitchFamily="34" charset="0"/>
            </a:pPr>
            <a:r>
              <a:rPr lang="en-US">
                <a:solidFill>
                  <a:schemeClr val="tx1">
                    <a:lumMod val="60000"/>
                    <a:lumOff val="40000"/>
                  </a:schemeClr>
                </a:solidFill>
                <a:ea typeface="+mn-lt"/>
                <a:cs typeface="+mn-lt"/>
              </a:rPr>
              <a:t>Comutationally efficient</a:t>
            </a:r>
          </a:p>
          <a:p>
            <a:pPr marL="800100" lvl="2" indent="-285750">
              <a:buFont typeface="Wingdings" panose="020B0604020202020204" pitchFamily="34" charset="0"/>
            </a:pPr>
            <a:r>
              <a:rPr lang="en-US">
                <a:solidFill>
                  <a:schemeClr val="tx1">
                    <a:lumMod val="60000"/>
                    <a:lumOff val="40000"/>
                  </a:schemeClr>
                </a:solidFill>
                <a:ea typeface="+mn-lt"/>
                <a:cs typeface="+mn-lt"/>
              </a:rPr>
              <a:t>Not easily applicable seriatim, aggregated model</a:t>
            </a:r>
          </a:p>
          <a:p>
            <a:pPr marL="800100" lvl="2" indent="-285750">
              <a:buFont typeface="Wingdings" panose="020B0604020202020204" pitchFamily="34" charset="0"/>
            </a:pPr>
            <a:r>
              <a:rPr lang="en-US">
                <a:solidFill>
                  <a:schemeClr val="tx1">
                    <a:lumMod val="60000"/>
                    <a:lumOff val="40000"/>
                  </a:schemeClr>
                </a:solidFill>
                <a:ea typeface="+mn-lt"/>
                <a:cs typeface="+mn-lt"/>
              </a:rPr>
              <a:t>RMSE = 0.0659</a:t>
            </a:r>
          </a:p>
          <a:p>
            <a:pPr marL="567055" lvl="1" indent="-342900">
              <a:buAutoNum type="arabicPeriod"/>
            </a:pPr>
            <a:r>
              <a:rPr lang="en-US" b="1">
                <a:ea typeface="+mn-lt"/>
                <a:cs typeface="+mn-lt"/>
              </a:rPr>
              <a:t>Artificial Neural Networks</a:t>
            </a:r>
            <a:endParaRPr lang="en-US">
              <a:ea typeface="+mn-lt"/>
              <a:cs typeface="+mn-lt"/>
            </a:endParaRPr>
          </a:p>
          <a:p>
            <a:pPr marL="800100" lvl="2" indent="-285750">
              <a:buFont typeface="Wingdings" panose="020B0604020202020204" pitchFamily="34" charset="0"/>
            </a:pPr>
            <a:r>
              <a:rPr lang="en-US" sz="1600" b="1">
                <a:ea typeface="+mn-lt"/>
                <a:cs typeface="+mn-lt"/>
              </a:rPr>
              <a:t>Less interpretable non-parametric model</a:t>
            </a:r>
            <a:endParaRPr lang="en-US" sz="1600">
              <a:ea typeface="+mn-lt"/>
              <a:cs typeface="+mn-lt"/>
            </a:endParaRPr>
          </a:p>
          <a:p>
            <a:pPr marL="800100" lvl="2" indent="-285750">
              <a:buFont typeface="Wingdings" panose="020B0604020202020204" pitchFamily="34" charset="0"/>
            </a:pPr>
            <a:r>
              <a:rPr lang="en-US" sz="1600" b="1">
                <a:ea typeface="+mn-lt"/>
                <a:cs typeface="+mn-lt"/>
              </a:rPr>
              <a:t>Computationally expensive</a:t>
            </a:r>
            <a:endParaRPr lang="en-US" sz="1600">
              <a:ea typeface="+mn-lt"/>
              <a:cs typeface="+mn-lt"/>
            </a:endParaRPr>
          </a:p>
          <a:p>
            <a:pPr marL="800100" lvl="2" indent="-285750">
              <a:buFont typeface="Wingdings" panose="020B0604020202020204" pitchFamily="34" charset="0"/>
            </a:pPr>
            <a:r>
              <a:rPr lang="en-US" sz="1600" b="1">
                <a:ea typeface="+mn-lt"/>
                <a:cs typeface="+mn-lt"/>
              </a:rPr>
              <a:t>Easily applicable to predict </a:t>
            </a:r>
            <a:r>
              <a:rPr lang="en-US" sz="1600" b="1" i="1">
                <a:ea typeface="+mn-lt"/>
                <a:cs typeface="+mn-lt"/>
              </a:rPr>
              <a:t>seriatim</a:t>
            </a:r>
            <a:endParaRPr lang="en-US" sz="1600">
              <a:ea typeface="+mn-lt"/>
              <a:cs typeface="+mn-lt"/>
            </a:endParaRPr>
          </a:p>
          <a:p>
            <a:pPr marL="800100" lvl="2" indent="-285750">
              <a:buFont typeface="Wingdings" panose="020B0604020202020204" pitchFamily="34" charset="0"/>
            </a:pPr>
            <a:r>
              <a:rPr lang="en-US" sz="1600" b="1">
                <a:ea typeface="+mn-lt"/>
                <a:cs typeface="+mn-lt"/>
              </a:rPr>
              <a:t>RMSE = .01298</a:t>
            </a:r>
            <a:endParaRPr lang="en-US" sz="1600">
              <a:ea typeface="+mn-lt"/>
              <a:cs typeface="+mn-lt"/>
            </a:endParaRPr>
          </a:p>
          <a:p>
            <a:pPr marL="800100" lvl="2" indent="-285750">
              <a:buFont typeface="Wingdings" panose="020B0604020202020204" pitchFamily="34" charset="0"/>
              <a:buChar char="§"/>
            </a:pPr>
            <a:endParaRPr lang="en-US" sz="1600">
              <a:ea typeface="+mn-lt"/>
              <a:cs typeface="+mn-lt"/>
            </a:endParaRPr>
          </a:p>
          <a:p>
            <a:pPr marL="913130" lvl="2" indent="-285750">
              <a:buFont typeface="Wingdings" panose="020B0604020202020204" pitchFamily="34" charset="0"/>
            </a:pPr>
            <a:endParaRPr lang="en-US" sz="1600">
              <a:ea typeface="+mn-lt"/>
              <a:cs typeface="+mn-lt"/>
            </a:endParaRPr>
          </a:p>
          <a:p>
            <a:pPr marL="629920" lvl="2" indent="-172720">
              <a:buFont typeface="Wingdings" panose="020B0604020202020204" pitchFamily="34" charset="0"/>
            </a:pPr>
            <a:endParaRPr lang="en-US" sz="1600">
              <a:ea typeface="+mn-lt"/>
              <a:cs typeface="+mn-lt"/>
            </a:endParaRPr>
          </a:p>
          <a:p>
            <a:pPr marL="629920" lvl="2" indent="-172720">
              <a:buFont typeface="Wingdings" panose="020B0604020202020204" pitchFamily="34" charset="0"/>
            </a:pPr>
            <a:endParaRPr lang="en-US" sz="1600">
              <a:ea typeface="+mn-lt"/>
              <a:cs typeface="+mn-lt"/>
            </a:endParaRPr>
          </a:p>
          <a:p>
            <a:pPr marL="172720" indent="-172720"/>
            <a:endParaRPr lang="en-US" sz="1600">
              <a:ea typeface="+mn-lt"/>
              <a:cs typeface="+mn-lt"/>
            </a:endParaRPr>
          </a:p>
          <a:p>
            <a:pPr marL="285750" indent="-285750"/>
            <a:endParaRPr lang="en-US" sz="1600">
              <a:ea typeface="+mn-lt"/>
              <a:cs typeface="+mn-lt"/>
            </a:endParaRPr>
          </a:p>
        </p:txBody>
      </p:sp>
      <p:sp>
        <p:nvSpPr>
          <p:cNvPr id="2" name="Footer Placeholder 1">
            <a:extLst>
              <a:ext uri="{FF2B5EF4-FFF2-40B4-BE49-F238E27FC236}">
                <a16:creationId xmlns:a16="http://schemas.microsoft.com/office/drawing/2014/main" id="{36320149-5025-48DC-AD31-E6AE57BBC7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26C0A-D8DC-4709-B389-6609B6C00D3E}"/>
              </a:ext>
            </a:extLst>
          </p:cNvPr>
          <p:cNvSpPr>
            <a:spLocks noGrp="1"/>
          </p:cNvSpPr>
          <p:nvPr>
            <p:ph type="sldNum" sz="quarter" idx="12"/>
          </p:nvPr>
        </p:nvSpPr>
        <p:spPr/>
        <p:txBody>
          <a:bodyPr/>
          <a:lstStyle/>
          <a:p>
            <a:fld id="{0507AC09-9C9B-4785-BF10-D68F00313425}" type="slidenum">
              <a:rPr lang="en-US" smtClean="0"/>
              <a:pPr/>
              <a:t>35</a:t>
            </a:fld>
            <a:endParaRPr lang="en-US"/>
          </a:p>
        </p:txBody>
      </p:sp>
      <p:pic>
        <p:nvPicPr>
          <p:cNvPr id="8" name="Picture 7" descr="A close up of a sign&#10;&#10;Description generated with high confidence">
            <a:extLst>
              <a:ext uri="{FF2B5EF4-FFF2-40B4-BE49-F238E27FC236}">
                <a16:creationId xmlns:a16="http://schemas.microsoft.com/office/drawing/2014/main" id="{95DB2D32-8C1E-4B5F-912F-E88CD35CA9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graphicFrame>
        <p:nvGraphicFramePr>
          <p:cNvPr id="16" name="Table 7">
            <a:extLst>
              <a:ext uri="{FF2B5EF4-FFF2-40B4-BE49-F238E27FC236}">
                <a16:creationId xmlns:a16="http://schemas.microsoft.com/office/drawing/2014/main" id="{B3C8DDD5-D8D5-4EA2-8EAE-639552B2B521}"/>
              </a:ext>
            </a:extLst>
          </p:cNvPr>
          <p:cNvGraphicFramePr>
            <a:graphicFrameLocks/>
          </p:cNvGraphicFramePr>
          <p:nvPr>
            <p:extLst>
              <p:ext uri="{D42A27DB-BD31-4B8C-83A1-F6EECF244321}">
                <p14:modId xmlns:p14="http://schemas.microsoft.com/office/powerpoint/2010/main" val="3964216690"/>
              </p:ext>
            </p:extLst>
          </p:nvPr>
        </p:nvGraphicFramePr>
        <p:xfrm>
          <a:off x="5420264" y="862641"/>
          <a:ext cx="6478330" cy="5089144"/>
        </p:xfrm>
        <a:graphic>
          <a:graphicData uri="http://schemas.openxmlformats.org/drawingml/2006/table">
            <a:tbl>
              <a:tblPr firstRow="1" bandRow="1">
                <a:tableStyleId>{F5AB1C69-6EDB-4FF4-983F-18BD219EF322}</a:tableStyleId>
              </a:tblPr>
              <a:tblGrid>
                <a:gridCol w="1876449">
                  <a:extLst>
                    <a:ext uri="{9D8B030D-6E8A-4147-A177-3AD203B41FA5}">
                      <a16:colId xmlns:a16="http://schemas.microsoft.com/office/drawing/2014/main" val="86247467"/>
                    </a:ext>
                  </a:extLst>
                </a:gridCol>
                <a:gridCol w="1155390">
                  <a:extLst>
                    <a:ext uri="{9D8B030D-6E8A-4147-A177-3AD203B41FA5}">
                      <a16:colId xmlns:a16="http://schemas.microsoft.com/office/drawing/2014/main" val="2130575587"/>
                    </a:ext>
                  </a:extLst>
                </a:gridCol>
                <a:gridCol w="1153352">
                  <a:extLst>
                    <a:ext uri="{9D8B030D-6E8A-4147-A177-3AD203B41FA5}">
                      <a16:colId xmlns:a16="http://schemas.microsoft.com/office/drawing/2014/main" val="3285415027"/>
                    </a:ext>
                  </a:extLst>
                </a:gridCol>
                <a:gridCol w="1146569">
                  <a:extLst>
                    <a:ext uri="{9D8B030D-6E8A-4147-A177-3AD203B41FA5}">
                      <a16:colId xmlns:a16="http://schemas.microsoft.com/office/drawing/2014/main" val="1958164157"/>
                    </a:ext>
                  </a:extLst>
                </a:gridCol>
                <a:gridCol w="1146570">
                  <a:extLst>
                    <a:ext uri="{9D8B030D-6E8A-4147-A177-3AD203B41FA5}">
                      <a16:colId xmlns:a16="http://schemas.microsoft.com/office/drawing/2014/main" val="2471300232"/>
                    </a:ext>
                  </a:extLst>
                </a:gridCol>
              </a:tblGrid>
              <a:tr h="740072">
                <a:tc>
                  <a:txBody>
                    <a:bodyPr/>
                    <a:lstStyle/>
                    <a:p>
                      <a:pPr marL="0" algn="l" defTabSz="914400" rtl="0" eaLnBrk="1" latinLnBrk="0" hangingPunct="1"/>
                      <a:endParaRPr lang="en-US" sz="1800" b="1" kern="1200">
                        <a:solidFill>
                          <a:schemeClr val="bg1"/>
                        </a:solidFill>
                        <a:latin typeface="+mn-lt"/>
                        <a:ea typeface="+mn-ea"/>
                        <a:cs typeface="+mn-cs"/>
                      </a:endParaRPr>
                    </a:p>
                  </a:txBody>
                  <a:tcPr>
                    <a:solidFill>
                      <a:schemeClr val="accent3"/>
                    </a:solidFill>
                  </a:tcPr>
                </a:tc>
                <a:tc>
                  <a:txBody>
                    <a:bodyPr/>
                    <a:lstStyle/>
                    <a:p>
                      <a:pPr marL="0" algn="l" defTabSz="914400" rtl="0" eaLnBrk="1" latinLnBrk="0" hangingPunct="1"/>
                      <a:r>
                        <a:rPr lang="en-US" sz="1800" b="1" kern="1200">
                          <a:solidFill>
                            <a:schemeClr val="tx1"/>
                          </a:solidFill>
                          <a:latin typeface="+mn-lt"/>
                          <a:ea typeface="+mn-ea"/>
                          <a:cs typeface="+mn-cs"/>
                        </a:rPr>
                        <a:t>GLM – Poisson</a:t>
                      </a:r>
                    </a:p>
                  </a:txBody>
                  <a:tcPr/>
                </a:tc>
                <a:tc>
                  <a:txBody>
                    <a:bodyPr/>
                    <a:lstStyle/>
                    <a:p>
                      <a:pPr marL="0" algn="l" defTabSz="914400" rtl="0" eaLnBrk="1" latinLnBrk="0" hangingPunct="1"/>
                      <a:r>
                        <a:rPr lang="en-US" sz="1800" b="1" kern="1200">
                          <a:solidFill>
                            <a:schemeClr val="tx1"/>
                          </a:solidFill>
                          <a:latin typeface="+mn-lt"/>
                          <a:ea typeface="+mn-ea"/>
                          <a:cs typeface="+mn-cs"/>
                        </a:rPr>
                        <a:t>Random Forest </a:t>
                      </a:r>
                    </a:p>
                  </a:txBody>
                  <a:tcPr/>
                </a:tc>
                <a:tc>
                  <a:txBody>
                    <a:bodyPr/>
                    <a:lstStyle/>
                    <a:p>
                      <a:pPr marL="0" algn="l" defTabSz="914400" rtl="0" eaLnBrk="1" latinLnBrk="0" hangingPunct="1"/>
                      <a:r>
                        <a:rPr lang="en-US" sz="1800" b="1" kern="1200">
                          <a:solidFill>
                            <a:schemeClr val="tx1"/>
                          </a:solidFill>
                          <a:latin typeface="+mn-lt"/>
                          <a:ea typeface="+mn-ea"/>
                          <a:cs typeface="+mn-cs"/>
                        </a:rPr>
                        <a:t>Neural Networks</a:t>
                      </a:r>
                    </a:p>
                  </a:txBody>
                  <a:tcPr/>
                </a:tc>
                <a:tc>
                  <a:txBody>
                    <a:bodyPr/>
                    <a:lstStyle/>
                    <a:p>
                      <a:pPr marL="0" lvl="0" algn="l">
                        <a:buNone/>
                      </a:pPr>
                      <a:r>
                        <a:rPr lang="en-US" sz="1800" b="1" kern="1200">
                          <a:solidFill>
                            <a:schemeClr val="tx1"/>
                          </a:solidFill>
                          <a:latin typeface="+mn-lt"/>
                          <a:ea typeface="+mn-ea"/>
                          <a:cs typeface="+mn-cs"/>
                        </a:rPr>
                        <a:t>Current PL GLM  </a:t>
                      </a:r>
                    </a:p>
                  </a:txBody>
                  <a:tcPr>
                    <a:solidFill>
                      <a:schemeClr val="tx1">
                        <a:lumMod val="20000"/>
                        <a:lumOff val="80000"/>
                      </a:schemeClr>
                    </a:solidFill>
                  </a:tcPr>
                </a:tc>
                <a:extLst>
                  <a:ext uri="{0D108BD9-81ED-4DB2-BD59-A6C34878D82A}">
                    <a16:rowId xmlns:a16="http://schemas.microsoft.com/office/drawing/2014/main" val="4246116663"/>
                  </a:ext>
                </a:extLst>
              </a:tr>
              <a:tr h="1087268">
                <a:tc>
                  <a:txBody>
                    <a:bodyPr/>
                    <a:lstStyle/>
                    <a:p>
                      <a:pPr marL="0" algn="l" defTabSz="914400" rtl="0" eaLnBrk="1" latinLnBrk="0" hangingPunct="1"/>
                      <a:r>
                        <a:rPr lang="en-US" sz="1800" b="1" kern="1200">
                          <a:solidFill>
                            <a:schemeClr val="tx1"/>
                          </a:solidFill>
                          <a:latin typeface="+mn-lt"/>
                          <a:ea typeface="+mn-ea"/>
                          <a:cs typeface="+mn-cs"/>
                        </a:rPr>
                        <a:t>Interpretability</a:t>
                      </a:r>
                    </a:p>
                  </a:txBody>
                  <a:tcPr>
                    <a:solidFill>
                      <a:schemeClr val="accent3"/>
                    </a:solidFill>
                  </a:tcPr>
                </a:tc>
                <a:tc>
                  <a:txBody>
                    <a:bodyPr/>
                    <a:lstStyle/>
                    <a:p>
                      <a:pPr algn="ctr"/>
                      <a:r>
                        <a:rPr lang="en-US">
                          <a:solidFill>
                            <a:schemeClr val="tx1"/>
                          </a:solidFill>
                        </a:rPr>
                        <a:t>1</a:t>
                      </a:r>
                    </a:p>
                  </a:txBody>
                  <a:tcPr anchor="ctr"/>
                </a:tc>
                <a:tc>
                  <a:txBody>
                    <a:bodyPr/>
                    <a:lstStyle/>
                    <a:p>
                      <a:pPr algn="ctr"/>
                      <a:r>
                        <a:rPr lang="en-US" sz="1800" kern="1200">
                          <a:solidFill>
                            <a:schemeClr val="tx1"/>
                          </a:solidFill>
                          <a:latin typeface="+mn-lt"/>
                          <a:ea typeface="+mn-ea"/>
                          <a:cs typeface="+mn-cs"/>
                        </a:rPr>
                        <a:t>2</a:t>
                      </a:r>
                    </a:p>
                  </a:txBody>
                  <a:tcPr anchor="ctr"/>
                </a:tc>
                <a:tc>
                  <a:txBody>
                    <a:bodyPr/>
                    <a:lstStyle/>
                    <a:p>
                      <a:pPr algn="ctr"/>
                      <a:r>
                        <a:rPr lang="en-US" dirty="0">
                          <a:solidFill>
                            <a:srgbClr val="FF0000"/>
                          </a:solidFill>
                        </a:rPr>
                        <a:t>3</a:t>
                      </a:r>
                    </a:p>
                  </a:txBody>
                  <a:tcPr anchor="ctr"/>
                </a:tc>
                <a:tc>
                  <a:txBody>
                    <a:bodyPr/>
                    <a:lstStyle/>
                    <a:p>
                      <a:pPr lvl="0" algn="ctr">
                        <a:buNone/>
                      </a:pPr>
                      <a:r>
                        <a:rPr lang="en-US">
                          <a:solidFill>
                            <a:schemeClr val="tx1"/>
                          </a:solidFill>
                        </a:rPr>
                        <a:t>1</a:t>
                      </a:r>
                    </a:p>
                  </a:txBody>
                  <a:tcPr anchor="ctr">
                    <a:solidFill>
                      <a:schemeClr val="tx1">
                        <a:lumMod val="20000"/>
                        <a:lumOff val="80000"/>
                      </a:schemeClr>
                    </a:solidFill>
                  </a:tcPr>
                </a:tc>
                <a:extLst>
                  <a:ext uri="{0D108BD9-81ED-4DB2-BD59-A6C34878D82A}">
                    <a16:rowId xmlns:a16="http://schemas.microsoft.com/office/drawing/2014/main" val="2556844529"/>
                  </a:ext>
                </a:extLst>
              </a:tr>
              <a:tr h="1087268">
                <a:tc>
                  <a:txBody>
                    <a:bodyPr/>
                    <a:lstStyle/>
                    <a:p>
                      <a:pPr marL="0" algn="l" rtl="0" eaLnBrk="1" latinLnBrk="0" hangingPunct="1"/>
                      <a:r>
                        <a:rPr lang="en-US" sz="1800" b="1" kern="1200">
                          <a:solidFill>
                            <a:schemeClr val="tx1"/>
                          </a:solidFill>
                          <a:latin typeface="+mn-lt"/>
                          <a:ea typeface="+mn-ea"/>
                          <a:cs typeface="+mn-cs"/>
                        </a:rPr>
                        <a:t>Computational Efficiency</a:t>
                      </a:r>
                    </a:p>
                  </a:txBody>
                  <a:tcPr>
                    <a:solidFill>
                      <a:schemeClr val="accent3"/>
                    </a:solidFill>
                  </a:tcPr>
                </a:tc>
                <a:tc>
                  <a:txBody>
                    <a:bodyPr/>
                    <a:lstStyle/>
                    <a:p>
                      <a:pPr algn="ctr"/>
                      <a:r>
                        <a:rPr lang="en-US">
                          <a:solidFill>
                            <a:schemeClr val="tx1"/>
                          </a:solidFill>
                        </a:rPr>
                        <a:t>2</a:t>
                      </a:r>
                    </a:p>
                  </a:txBody>
                  <a:tcPr anchor="ctr"/>
                </a:tc>
                <a:tc>
                  <a:txBody>
                    <a:bodyPr/>
                    <a:lstStyle/>
                    <a:p>
                      <a:pPr algn="ctr"/>
                      <a:r>
                        <a:rPr lang="en-US" sz="1800" kern="1200">
                          <a:solidFill>
                            <a:schemeClr val="tx1"/>
                          </a:solidFill>
                          <a:latin typeface="+mn-lt"/>
                          <a:ea typeface="+mn-ea"/>
                          <a:cs typeface="+mn-cs"/>
                        </a:rPr>
                        <a:t>1</a:t>
                      </a:r>
                    </a:p>
                  </a:txBody>
                  <a:tcPr anchor="ctr"/>
                </a:tc>
                <a:tc>
                  <a:txBody>
                    <a:bodyPr/>
                    <a:lstStyle/>
                    <a:p>
                      <a:pPr algn="ctr"/>
                      <a:r>
                        <a:rPr lang="en-US" dirty="0">
                          <a:solidFill>
                            <a:srgbClr val="FF0000"/>
                          </a:solidFill>
                        </a:rPr>
                        <a:t>3</a:t>
                      </a:r>
                    </a:p>
                  </a:txBody>
                  <a:tcPr anchor="ctr"/>
                </a:tc>
                <a:tc>
                  <a:txBody>
                    <a:bodyPr/>
                    <a:lstStyle/>
                    <a:p>
                      <a:pPr lvl="0" algn="ctr">
                        <a:buNone/>
                      </a:pPr>
                      <a:r>
                        <a:rPr lang="en-US">
                          <a:solidFill>
                            <a:schemeClr val="tx1"/>
                          </a:solidFill>
                        </a:rPr>
                        <a:t>3</a:t>
                      </a:r>
                    </a:p>
                  </a:txBody>
                  <a:tcPr anchor="ctr">
                    <a:solidFill>
                      <a:schemeClr val="tx1">
                        <a:lumMod val="20000"/>
                        <a:lumOff val="80000"/>
                      </a:schemeClr>
                    </a:solidFill>
                  </a:tcPr>
                </a:tc>
                <a:extLst>
                  <a:ext uri="{0D108BD9-81ED-4DB2-BD59-A6C34878D82A}">
                    <a16:rowId xmlns:a16="http://schemas.microsoft.com/office/drawing/2014/main" val="207802479"/>
                  </a:ext>
                </a:extLst>
              </a:tr>
              <a:tr h="1087268">
                <a:tc>
                  <a:txBody>
                    <a:bodyPr/>
                    <a:lstStyle/>
                    <a:p>
                      <a:pPr marL="0" lvl="0" algn="l">
                        <a:buNone/>
                      </a:pPr>
                      <a:r>
                        <a:rPr lang="en-US" sz="1800" b="1" kern="1200">
                          <a:solidFill>
                            <a:schemeClr val="tx1"/>
                          </a:solidFill>
                          <a:latin typeface="+mn-lt"/>
                          <a:ea typeface="+mn-ea"/>
                          <a:cs typeface="+mn-cs"/>
                        </a:rPr>
                        <a:t>In </a:t>
                      </a:r>
                      <a:r>
                        <a:rPr lang="en-US" sz="1800" b="1" i="1" kern="1200">
                          <a:solidFill>
                            <a:schemeClr val="tx1"/>
                          </a:solidFill>
                          <a:latin typeface="+mn-lt"/>
                          <a:ea typeface="+mn-ea"/>
                          <a:cs typeface="+mn-cs"/>
                        </a:rPr>
                        <a:t>Seriatim </a:t>
                      </a:r>
                    </a:p>
                  </a:txBody>
                  <a:tcPr>
                    <a:solidFill>
                      <a:schemeClr val="accent3"/>
                    </a:solidFill>
                  </a:tcPr>
                </a:tc>
                <a:tc>
                  <a:txBody>
                    <a:bodyPr/>
                    <a:lstStyle/>
                    <a:p>
                      <a:pPr lvl="0" algn="ctr">
                        <a:buNone/>
                      </a:pPr>
                      <a:r>
                        <a:rPr lang="en-US">
                          <a:solidFill>
                            <a:schemeClr val="tx1"/>
                          </a:solidFill>
                        </a:rPr>
                        <a:t>1</a:t>
                      </a:r>
                    </a:p>
                  </a:txBody>
                  <a:tcPr anchor="ctr"/>
                </a:tc>
                <a:tc>
                  <a:txBody>
                    <a:bodyPr/>
                    <a:lstStyle/>
                    <a:p>
                      <a:pPr lvl="0" algn="ctr">
                        <a:buNone/>
                      </a:pPr>
                      <a:r>
                        <a:rPr lang="en-US" sz="1800" kern="1200">
                          <a:solidFill>
                            <a:schemeClr val="tx1"/>
                          </a:solidFill>
                          <a:latin typeface="+mn-lt"/>
                          <a:ea typeface="+mn-ea"/>
                          <a:cs typeface="+mn-cs"/>
                        </a:rPr>
                        <a:t>3</a:t>
                      </a:r>
                      <a:endParaRPr lang="en-US" sz="1800" kern="1200" dirty="0">
                        <a:solidFill>
                          <a:schemeClr val="tx1"/>
                        </a:solidFill>
                        <a:latin typeface="+mn-lt"/>
                        <a:ea typeface="+mn-ea"/>
                        <a:cs typeface="+mn-cs"/>
                      </a:endParaRPr>
                    </a:p>
                  </a:txBody>
                  <a:tcPr anchor="ctr"/>
                </a:tc>
                <a:tc>
                  <a:txBody>
                    <a:bodyPr/>
                    <a:lstStyle/>
                    <a:p>
                      <a:pPr lvl="0" algn="ctr">
                        <a:buNone/>
                      </a:pPr>
                      <a:r>
                        <a:rPr lang="en-US">
                          <a:solidFill>
                            <a:srgbClr val="FF0000"/>
                          </a:solidFill>
                        </a:rPr>
                        <a:t>1</a:t>
                      </a:r>
                    </a:p>
                  </a:txBody>
                  <a:tcPr anchor="ctr"/>
                </a:tc>
                <a:tc>
                  <a:txBody>
                    <a:bodyPr/>
                    <a:lstStyle/>
                    <a:p>
                      <a:pPr lvl="0" algn="ctr">
                        <a:buNone/>
                      </a:pPr>
                      <a:r>
                        <a:rPr lang="en-US">
                          <a:solidFill>
                            <a:schemeClr val="tx1"/>
                          </a:solidFill>
                        </a:rPr>
                        <a:t>1</a:t>
                      </a:r>
                    </a:p>
                  </a:txBody>
                  <a:tcPr anchor="ctr">
                    <a:solidFill>
                      <a:schemeClr val="tx1">
                        <a:lumMod val="20000"/>
                        <a:lumOff val="80000"/>
                      </a:schemeClr>
                    </a:solidFill>
                  </a:tcPr>
                </a:tc>
                <a:extLst>
                  <a:ext uri="{0D108BD9-81ED-4DB2-BD59-A6C34878D82A}">
                    <a16:rowId xmlns:a16="http://schemas.microsoft.com/office/drawing/2014/main" val="104878495"/>
                  </a:ext>
                </a:extLst>
              </a:tr>
              <a:tr h="1087268">
                <a:tc>
                  <a:txBody>
                    <a:bodyPr/>
                    <a:lstStyle/>
                    <a:p>
                      <a:pPr marL="0" algn="l" rtl="0" eaLnBrk="1" latinLnBrk="0" hangingPunct="1"/>
                      <a:r>
                        <a:rPr lang="en-US" sz="1800" b="1" kern="1200">
                          <a:solidFill>
                            <a:schemeClr val="tx1"/>
                          </a:solidFill>
                          <a:latin typeface="+mn-lt"/>
                          <a:ea typeface="+mn-ea"/>
                          <a:cs typeface="+mn-cs"/>
                        </a:rPr>
                        <a:t>Model Performance</a:t>
                      </a:r>
                    </a:p>
                  </a:txBody>
                  <a:tcPr>
                    <a:solidFill>
                      <a:schemeClr val="accent3"/>
                    </a:solidFill>
                  </a:tcPr>
                </a:tc>
                <a:tc>
                  <a:txBody>
                    <a:bodyPr/>
                    <a:lstStyle/>
                    <a:p>
                      <a:pPr algn="ctr"/>
                      <a:r>
                        <a:rPr lang="en-US">
                          <a:solidFill>
                            <a:schemeClr val="tx1"/>
                          </a:solidFill>
                        </a:rPr>
                        <a:t>3</a:t>
                      </a:r>
                    </a:p>
                  </a:txBody>
                  <a:tcPr anchor="ctr"/>
                </a:tc>
                <a:tc>
                  <a:txBody>
                    <a:bodyPr/>
                    <a:lstStyle/>
                    <a:p>
                      <a:pPr algn="ctr"/>
                      <a:r>
                        <a:rPr lang="en-US" sz="1800" kern="1200">
                          <a:solidFill>
                            <a:schemeClr val="tx1"/>
                          </a:solidFill>
                          <a:latin typeface="+mn-lt"/>
                          <a:ea typeface="+mn-ea"/>
                          <a:cs typeface="+mn-cs"/>
                        </a:rPr>
                        <a:t>2</a:t>
                      </a:r>
                    </a:p>
                  </a:txBody>
                  <a:tcPr anchor="ctr"/>
                </a:tc>
                <a:tc>
                  <a:txBody>
                    <a:bodyPr/>
                    <a:lstStyle/>
                    <a:p>
                      <a:pPr algn="ctr"/>
                      <a:r>
                        <a:rPr lang="en-US">
                          <a:solidFill>
                            <a:srgbClr val="FF0000"/>
                          </a:solidFill>
                        </a:rPr>
                        <a:t>1</a:t>
                      </a:r>
                    </a:p>
                  </a:txBody>
                  <a:tcPr anchor="ctr"/>
                </a:tc>
                <a:tc>
                  <a:txBody>
                    <a:bodyPr/>
                    <a:lstStyle/>
                    <a:p>
                      <a:pPr lvl="0" algn="ctr">
                        <a:buNone/>
                      </a:pPr>
                      <a:r>
                        <a:rPr lang="en-US">
                          <a:solidFill>
                            <a:schemeClr val="tx1"/>
                          </a:solidFill>
                        </a:rPr>
                        <a:t>4</a:t>
                      </a:r>
                    </a:p>
                  </a:txBody>
                  <a:tcPr anchor="ctr">
                    <a:solidFill>
                      <a:schemeClr val="tx1">
                        <a:lumMod val="20000"/>
                        <a:lumOff val="80000"/>
                      </a:schemeClr>
                    </a:solidFill>
                  </a:tcPr>
                </a:tc>
                <a:extLst>
                  <a:ext uri="{0D108BD9-81ED-4DB2-BD59-A6C34878D82A}">
                    <a16:rowId xmlns:a16="http://schemas.microsoft.com/office/drawing/2014/main" val="386325579"/>
                  </a:ext>
                </a:extLst>
              </a:tr>
            </a:tbl>
          </a:graphicData>
        </a:graphic>
      </p:graphicFrame>
    </p:spTree>
    <p:extLst>
      <p:ext uri="{BB962C8B-B14F-4D97-AF65-F5344CB8AC3E}">
        <p14:creationId xmlns:p14="http://schemas.microsoft.com/office/powerpoint/2010/main" val="7115431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r>
              <a:rPr lang="en-US" altLang="zh-TW" sz="4800"/>
              <a:t>Ensemble Learning</a:t>
            </a:r>
            <a:endParaRPr lang="en-US" sz="4800">
              <a:cs typeface="Calibri" panose="020F0502020204030204"/>
            </a:endParaRPr>
          </a:p>
        </p:txBody>
      </p:sp>
      <p:sp>
        <p:nvSpPr>
          <p:cNvPr id="4" name="Google Shape;104;p16"/>
          <p:cNvSpPr txBox="1">
            <a:spLocks/>
          </p:cNvSpPr>
          <p:nvPr/>
        </p:nvSpPr>
        <p:spPr>
          <a:xfrm>
            <a:off x="6576053" y="1700808"/>
            <a:ext cx="4258404" cy="3168353"/>
          </a:xfrm>
          <a:prstGeom prst="rect">
            <a:avLst/>
          </a:prstGeom>
        </p:spPr>
        <p:txBody>
          <a:bodyPr spcFirstLastPara="1" vert="horz" wrap="square" lIns="121900" tIns="121900" rIns="121900" bIns="121900" rtlCol="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2400" b="0" i="0" u="none" strike="noStrike" kern="1200" cap="none" spc="0" normalizeH="0" baseline="0" noProof="0">
                <a:ln>
                  <a:noFill/>
                </a:ln>
                <a:solidFill>
                  <a:srgbClr val="474747"/>
                </a:solidFill>
                <a:effectLst/>
                <a:uLnTx/>
                <a:uFillTx/>
                <a:latin typeface="Calibri"/>
                <a:ea typeface="+mn-ea"/>
                <a:cs typeface="+mn-cs"/>
              </a:rPr>
              <a:t>In machine learning, ensemble methods use </a:t>
            </a:r>
            <a:r>
              <a:rPr kumimoji="0" lang="en-US" sz="2400" b="1" i="0" u="none" strike="noStrike" kern="1200" cap="none" spc="0" normalizeH="0" baseline="0" noProof="0">
                <a:ln>
                  <a:noFill/>
                </a:ln>
                <a:solidFill>
                  <a:srgbClr val="0091EA"/>
                </a:solidFill>
                <a:effectLst/>
                <a:uLnTx/>
                <a:uFillTx/>
                <a:latin typeface="Calibri"/>
                <a:ea typeface="+mn-ea"/>
                <a:cs typeface="+mn-cs"/>
              </a:rPr>
              <a:t>multiple learning algorithms</a:t>
            </a:r>
            <a:r>
              <a:rPr kumimoji="0" lang="en-US" sz="2400" b="1" i="0" u="none" strike="noStrike" kern="1200" cap="none" spc="0" normalizeH="0" baseline="0" noProof="0">
                <a:ln>
                  <a:noFill/>
                </a:ln>
                <a:solidFill>
                  <a:srgbClr val="474747"/>
                </a:solidFill>
                <a:effectLst/>
                <a:uLnTx/>
                <a:uFillTx/>
                <a:latin typeface="Calibri"/>
                <a:ea typeface="+mn-ea"/>
                <a:cs typeface="+mn-cs"/>
              </a:rPr>
              <a:t> </a:t>
            </a:r>
            <a:r>
              <a:rPr kumimoji="0" lang="en-US" sz="2400" b="1" i="0" u="none" strike="noStrike" kern="1200" cap="none" spc="0" normalizeH="0" baseline="0" noProof="0">
                <a:ln>
                  <a:noFill/>
                </a:ln>
                <a:solidFill>
                  <a:srgbClr val="0091EA"/>
                </a:solidFill>
                <a:effectLst/>
                <a:uLnTx/>
                <a:uFillTx/>
                <a:latin typeface="Calibri"/>
                <a:ea typeface="+mn-ea"/>
                <a:cs typeface="+mn-cs"/>
              </a:rPr>
              <a:t>to obtain better predictive performance </a:t>
            </a:r>
            <a:r>
              <a:rPr kumimoji="0" lang="en-US" sz="2400" b="0" i="0" u="none" strike="noStrike" kern="1200" cap="none" spc="0" normalizeH="0" baseline="0" noProof="0">
                <a:ln>
                  <a:noFill/>
                </a:ln>
                <a:solidFill>
                  <a:srgbClr val="474747"/>
                </a:solidFill>
                <a:effectLst/>
                <a:uLnTx/>
                <a:uFillTx/>
                <a:latin typeface="Calibri"/>
                <a:ea typeface="+mn-ea"/>
                <a:cs typeface="+mn-cs"/>
              </a:rPr>
              <a:t>than could be obtained from any of the constituent learning algorithms alone.</a:t>
            </a:r>
          </a:p>
        </p:txBody>
      </p:sp>
      <p:pic>
        <p:nvPicPr>
          <p:cNvPr id="5" name="Picture 2" descr="https://cdn-images-1.medium.com/max/900/1*10t9S7xvWE5Z3NEZrmHG2w.jpe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19267" y="1796819"/>
            <a:ext cx="4876733" cy="3072343"/>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1103445" y="5008530"/>
            <a:ext cx="6096000" cy="800219"/>
          </a:xfrm>
          <a:prstGeom prst="rect">
            <a:avLst/>
          </a:prstGeom>
        </p:spPr>
        <p:txBody>
          <a:bodyPr wrap="square" anchor="t">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0"/>
              </a:spcBef>
              <a:spcAft>
                <a:spcPts val="0"/>
              </a:spcAft>
              <a:buClr>
                <a:srgbClr val="0091EA"/>
              </a:buClr>
              <a:buSzPts val="2000"/>
              <a:buFontTx/>
              <a:buNone/>
              <a:tabLst/>
              <a:defRPr/>
            </a:pPr>
            <a:r>
              <a:rPr kumimoji="0" lang="en-US" sz="2200" b="0" i="1" u="none" strike="noStrike" kern="1200" cap="none" spc="0" normalizeH="0" baseline="0" noProof="0">
                <a:ln>
                  <a:noFill/>
                </a:ln>
                <a:solidFill>
                  <a:srgbClr val="474747"/>
                </a:solidFill>
                <a:effectLst/>
                <a:uLnTx/>
                <a:uFillTx/>
                <a:latin typeface="Calibri"/>
                <a:ea typeface="Roboto Slab"/>
                <a:cs typeface="Roboto Slab"/>
                <a:sym typeface="Roboto Slab"/>
              </a:rPr>
              <a:t>Ensemble Learning is like</a:t>
            </a:r>
            <a:br>
              <a:rPr kumimoji="0" lang="en-US" sz="2200" b="0" i="1" u="none" strike="noStrike" kern="1200" cap="none" spc="0" normalizeH="0" baseline="0" noProof="0">
                <a:ln>
                  <a:noFill/>
                </a:ln>
                <a:solidFill>
                  <a:srgbClr val="474747"/>
                </a:solidFill>
                <a:effectLst/>
                <a:uLnTx/>
                <a:uFillTx/>
                <a:latin typeface="Calibri"/>
                <a:ea typeface="Roboto Slab"/>
                <a:cs typeface="Roboto Slab"/>
              </a:rPr>
            </a:br>
            <a:r>
              <a:rPr kumimoji="0" lang="en-US" sz="2400" b="0" i="1" u="none" strike="noStrike" kern="1200" cap="none" spc="0" normalizeH="0" baseline="0" noProof="0">
                <a:ln>
                  <a:noFill/>
                </a:ln>
                <a:solidFill>
                  <a:srgbClr val="474747"/>
                </a:solidFill>
                <a:effectLst/>
                <a:uLnTx/>
                <a:uFillTx/>
                <a:latin typeface="Calibri"/>
                <a:ea typeface="Roboto Slab"/>
                <a:cs typeface="Roboto Slab"/>
                <a:sym typeface="Roboto Slab"/>
              </a:rPr>
              <a:t>…. </a:t>
            </a:r>
            <a:r>
              <a:rPr kumimoji="0" lang="en-US" sz="2400" b="1" i="1" u="none" strike="noStrike" kern="1200" cap="none" spc="0" normalizeH="0" baseline="0" noProof="0">
                <a:ln>
                  <a:noFill/>
                </a:ln>
                <a:solidFill>
                  <a:srgbClr val="474747"/>
                </a:solidFill>
                <a:effectLst/>
                <a:uLnTx/>
                <a:uFillTx/>
                <a:latin typeface="Calibri"/>
                <a:ea typeface="Roboto Slab"/>
                <a:cs typeface="Roboto Slab"/>
                <a:sym typeface="Roboto Slab"/>
              </a:rPr>
              <a:t>fable of blind men and elephant</a:t>
            </a:r>
            <a:endParaRPr kumimoji="0" lang="en-US" sz="2400" b="1" i="1" u="none" strike="noStrike" kern="1200" cap="none" spc="0" normalizeH="0" baseline="0" noProof="0">
              <a:ln>
                <a:noFill/>
              </a:ln>
              <a:solidFill>
                <a:srgbClr val="474747"/>
              </a:solidFill>
              <a:effectLst/>
              <a:uLnTx/>
              <a:uFillTx/>
              <a:latin typeface="Calibri"/>
              <a:ea typeface="Roboto Slab"/>
              <a:cs typeface="Roboto Slab"/>
            </a:endParaRPr>
          </a:p>
        </p:txBody>
      </p:sp>
      <p:pic>
        <p:nvPicPr>
          <p:cNvPr id="7" name="Picture 6" descr="A close up of a sign&#10;&#10;Description generated with high confidence">
            <a:extLst>
              <a:ext uri="{FF2B5EF4-FFF2-40B4-BE49-F238E27FC236}">
                <a16:creationId xmlns:a16="http://schemas.microsoft.com/office/drawing/2014/main" id="{2986E938-44DC-48F3-AE2F-A0AF1F50A0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26237250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09600" y="164637"/>
            <a:ext cx="10972800" cy="1143000"/>
          </a:xfrm>
        </p:spPr>
        <p:txBody>
          <a:bodyPr>
            <a:norm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r>
              <a:rPr lang="en-US" sz="4800"/>
              <a:t>Ensemble – stage 1</a:t>
            </a:r>
            <a:endParaRPr lang="en-US"/>
          </a:p>
        </p:txBody>
      </p:sp>
      <p:sp>
        <p:nvSpPr>
          <p:cNvPr id="7" name="矩形 6"/>
          <p:cNvSpPr/>
          <p:nvPr/>
        </p:nvSpPr>
        <p:spPr>
          <a:xfrm>
            <a:off x="1007435" y="1205132"/>
            <a:ext cx="10273141" cy="2246769"/>
          </a:xfrm>
          <a:prstGeom prst="rect">
            <a:avLst/>
          </a:prstGeom>
        </p:spPr>
        <p:txBody>
          <a:bodyPr wrap="square" anchor="t">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0091EA"/>
                </a:solidFill>
                <a:effectLst/>
                <a:uLnTx/>
                <a:uFillTx/>
                <a:latin typeface="Calibri"/>
                <a:ea typeface="+mn-ea"/>
                <a:cs typeface="+mn-cs"/>
              </a:rPr>
              <a:t>Train each base model</a:t>
            </a:r>
            <a:endParaRPr kumimoji="0" lang="en-US" sz="2800" b="1" i="0" u="none" strike="noStrike" kern="1200" cap="none" spc="0" normalizeH="0" baseline="0" noProof="0">
              <a:ln>
                <a:noFill/>
              </a:ln>
              <a:solidFill>
                <a:srgbClr val="0091EA"/>
              </a:solidFill>
              <a:effectLst/>
              <a:uLnTx/>
              <a:uFillTx/>
              <a:latin typeface="Calibri"/>
              <a:ea typeface="+mn-ea"/>
              <a:cs typeface="Calibri"/>
            </a:endParaRPr>
          </a:p>
          <a:p>
            <a:pPr marL="380365" marR="0" lvl="0" indent="-380365"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474747"/>
                </a:solidFill>
                <a:effectLst/>
                <a:uLnTx/>
                <a:uFillTx/>
                <a:latin typeface="Calibri"/>
                <a:ea typeface="+mn-ea"/>
                <a:cs typeface="+mn-cs"/>
              </a:rPr>
              <a:t>Perform K-fold cross-validation on each model</a:t>
            </a:r>
            <a:endParaRPr kumimoji="0" lang="en-US" sz="2800" b="0" i="0" u="none" strike="noStrike" kern="1200" cap="none" spc="0" normalizeH="0" baseline="0" noProof="0">
              <a:ln>
                <a:noFill/>
              </a:ln>
              <a:solidFill>
                <a:srgbClr val="474747"/>
              </a:solidFill>
              <a:effectLst/>
              <a:uLnTx/>
              <a:uFillTx/>
              <a:latin typeface="Calibri"/>
              <a:ea typeface="+mn-ea"/>
              <a:cs typeface="Calibri"/>
            </a:endParaRPr>
          </a:p>
          <a:p>
            <a:pPr marL="380365" marR="0" lvl="0" indent="-380365"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474747"/>
                </a:solidFill>
                <a:effectLst/>
                <a:uLnTx/>
                <a:uFillTx/>
                <a:latin typeface="Calibri"/>
                <a:ea typeface="+mn-ea"/>
                <a:cs typeface="+mn-cs"/>
              </a:rPr>
              <a:t>Train base model and collect the predicted values to get </a:t>
            </a:r>
            <a:r>
              <a:rPr kumimoji="0" lang="en-US" sz="2800" b="0" i="0" u="none" strike="noStrike" kern="1200" cap="none" spc="0" normalizeH="0" baseline="0" noProof="0">
                <a:ln>
                  <a:noFill/>
                </a:ln>
                <a:solidFill>
                  <a:srgbClr val="0091EA"/>
                </a:solidFill>
                <a:effectLst/>
                <a:uLnTx/>
                <a:uFillTx/>
                <a:latin typeface="Calibri"/>
                <a:ea typeface="+mn-ea"/>
                <a:cs typeface="+mn-cs"/>
              </a:rPr>
              <a:t>Meta-X </a:t>
            </a:r>
            <a:endParaRPr kumimoji="0" lang="en-US" sz="2800" b="0" i="0" u="none" strike="noStrike" kern="1200" cap="none" spc="0" normalizeH="0" baseline="0" noProof="0">
              <a:ln>
                <a:noFill/>
              </a:ln>
              <a:solidFill>
                <a:srgbClr val="0091EA"/>
              </a:solidFill>
              <a:effectLst/>
              <a:uLnTx/>
              <a:uFillTx/>
              <a:latin typeface="Calibri"/>
              <a:ea typeface="+mn-ea"/>
              <a:cs typeface="Calibri"/>
            </a:endParaRPr>
          </a:p>
          <a:p>
            <a:pPr marL="380365" marR="0" lvl="0" indent="-380365"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474747"/>
                </a:solidFill>
                <a:effectLst/>
                <a:uLnTx/>
                <a:uFillTx/>
                <a:latin typeface="Calibri"/>
                <a:ea typeface="+mn-ea"/>
                <a:cs typeface="+mn-cs"/>
              </a:rPr>
              <a:t>Use test data to generate predictions from base model, and take an average to get </a:t>
            </a:r>
            <a:r>
              <a:rPr kumimoji="0" lang="en-US" sz="2800" b="0" i="0" u="none" strike="noStrike" kern="1200" cap="none" spc="0" normalizeH="0" baseline="0" noProof="0">
                <a:ln>
                  <a:noFill/>
                </a:ln>
                <a:solidFill>
                  <a:srgbClr val="0091EA"/>
                </a:solidFill>
                <a:effectLst/>
                <a:uLnTx/>
                <a:uFillTx/>
                <a:latin typeface="Calibri"/>
                <a:ea typeface="+mn-ea"/>
                <a:cs typeface="+mn-cs"/>
              </a:rPr>
              <a:t>Meta-Y</a:t>
            </a:r>
            <a:endParaRPr kumimoji="0" lang="en-US" sz="2800" b="0" i="0" u="none" strike="noStrike" kern="1200" cap="none" spc="0" normalizeH="0" baseline="0" noProof="0">
              <a:ln>
                <a:noFill/>
              </a:ln>
              <a:solidFill>
                <a:srgbClr val="0091EA"/>
              </a:solidFill>
              <a:effectLst/>
              <a:uLnTx/>
              <a:uFillTx/>
              <a:latin typeface="Calibri"/>
              <a:ea typeface="+mn-ea"/>
              <a:cs typeface="Calibri"/>
            </a:endParaRPr>
          </a:p>
        </p:txBody>
      </p:sp>
      <p:pic>
        <p:nvPicPr>
          <p:cNvPr id="8"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5573" y="3751259"/>
            <a:ext cx="7776864" cy="22884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descr="A close up of a sign&#10;&#10;Description generated with high confidence">
            <a:extLst>
              <a:ext uri="{FF2B5EF4-FFF2-40B4-BE49-F238E27FC236}">
                <a16:creationId xmlns:a16="http://schemas.microsoft.com/office/drawing/2014/main" id="{AAE39ECE-CE3C-4E65-A095-47661340DF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37030387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09600" y="164637"/>
            <a:ext cx="10972800" cy="1143000"/>
          </a:xfrm>
        </p:spPr>
        <p:txBody>
          <a:bodyPr>
            <a:norm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r>
              <a:rPr lang="en-US" sz="4800"/>
              <a:t>Ensemble – stage 2</a:t>
            </a:r>
            <a:endParaRPr lang="en-US"/>
          </a:p>
        </p:txBody>
      </p:sp>
      <p:sp>
        <p:nvSpPr>
          <p:cNvPr id="5" name="矩形 4"/>
          <p:cNvSpPr/>
          <p:nvPr/>
        </p:nvSpPr>
        <p:spPr>
          <a:xfrm>
            <a:off x="1134337" y="1364041"/>
            <a:ext cx="5237936" cy="3539430"/>
          </a:xfrm>
          <a:prstGeom prst="rect">
            <a:avLst/>
          </a:prstGeom>
        </p:spPr>
        <p:txBody>
          <a:bodyPr wrap="square" anchor="t">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0091EA"/>
                </a:solidFill>
                <a:effectLst/>
                <a:uLnTx/>
                <a:uFillTx/>
                <a:latin typeface="Calibri"/>
                <a:ea typeface="+mn-ea"/>
                <a:cs typeface="+mn-cs"/>
              </a:rPr>
              <a:t>Stack all base models</a:t>
            </a:r>
            <a:endParaRPr kumimoji="0" lang="en-US" sz="2800" b="1" i="0" u="none" strike="noStrike" kern="1200" cap="none" spc="0" normalizeH="0" baseline="0" noProof="0">
              <a:ln>
                <a:noFill/>
              </a:ln>
              <a:solidFill>
                <a:srgbClr val="0091EA"/>
              </a:solidFill>
              <a:effectLst/>
              <a:uLnTx/>
              <a:uFillTx/>
              <a:latin typeface="Calibri"/>
              <a:ea typeface="+mn-ea"/>
              <a:cs typeface="Calibri"/>
            </a:endParaRPr>
          </a:p>
          <a:p>
            <a:pPr marL="380365" marR="0" lvl="0" indent="-380365"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474747"/>
                </a:solidFill>
                <a:effectLst/>
                <a:uLnTx/>
                <a:uFillTx/>
                <a:latin typeface="Calibri"/>
                <a:ea typeface="+mn-ea"/>
                <a:cs typeface="+mn-cs"/>
              </a:rPr>
              <a:t>Stack each base model’s Meta-X to form a </a:t>
            </a:r>
            <a:r>
              <a:rPr kumimoji="0" lang="en-US" sz="2800" b="0" i="0" u="none" strike="noStrike" kern="1200" cap="none" spc="0" normalizeH="0" baseline="0" noProof="0">
                <a:ln>
                  <a:noFill/>
                </a:ln>
                <a:solidFill>
                  <a:srgbClr val="0091EA"/>
                </a:solidFill>
                <a:effectLst/>
                <a:uLnTx/>
                <a:uFillTx/>
                <a:latin typeface="Calibri"/>
                <a:ea typeface="+mn-ea"/>
                <a:cs typeface="+mn-cs"/>
              </a:rPr>
              <a:t>Meta-Leaner</a:t>
            </a:r>
            <a:r>
              <a:rPr kumimoji="0" lang="en-US" sz="2800" b="0" i="0" u="none" strike="noStrike" kern="1200" cap="none" spc="0" normalizeH="0" baseline="0" noProof="0">
                <a:ln>
                  <a:noFill/>
                </a:ln>
                <a:solidFill>
                  <a:srgbClr val="474747"/>
                </a:solidFill>
                <a:effectLst/>
                <a:uLnTx/>
                <a:uFillTx/>
                <a:latin typeface="Calibri"/>
                <a:ea typeface="+mn-ea"/>
                <a:cs typeface="+mn-cs"/>
              </a:rPr>
              <a:t> </a:t>
            </a:r>
            <a:endParaRPr kumimoji="0" lang="en-US" sz="2800" b="0" i="0" u="none" strike="noStrike" kern="1200" cap="none" spc="0" normalizeH="0" baseline="0" noProof="0">
              <a:ln>
                <a:noFill/>
              </a:ln>
              <a:solidFill>
                <a:srgbClr val="474747"/>
              </a:solidFill>
              <a:effectLst/>
              <a:uLnTx/>
              <a:uFillTx/>
              <a:latin typeface="Calibri"/>
              <a:ea typeface="+mn-ea"/>
              <a:cs typeface="Calibri"/>
            </a:endParaRPr>
          </a:p>
          <a:p>
            <a:pPr marL="380365" marR="0" lvl="0" indent="-380365"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a:ln>
                <a:noFill/>
              </a:ln>
              <a:solidFill>
                <a:srgbClr val="474747"/>
              </a:solidFill>
              <a:effectLst/>
              <a:uLnTx/>
              <a:uFillTx/>
              <a:latin typeface="Calibri"/>
              <a:ea typeface="+mn-ea"/>
              <a:cs typeface="Calibri"/>
            </a:endParaRPr>
          </a:p>
          <a:p>
            <a:pPr marL="380365" marR="0" lvl="0" indent="-380365"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474747"/>
                </a:solidFill>
                <a:effectLst/>
                <a:uLnTx/>
                <a:uFillTx/>
                <a:latin typeface="Calibri"/>
                <a:ea typeface="+mn-ea"/>
                <a:cs typeface="+mn-cs"/>
              </a:rPr>
              <a:t>Feed each base model’s predicted values of Meta-Y to Meta-Leaner to generate the ensemble prediction</a:t>
            </a:r>
            <a:endParaRPr kumimoji="0" lang="en-US" sz="2800" b="0" i="0" u="none" strike="noStrike" kern="1200" cap="none" spc="0" normalizeH="0" baseline="0" noProof="0">
              <a:ln>
                <a:noFill/>
              </a:ln>
              <a:solidFill>
                <a:srgbClr val="474747"/>
              </a:solidFill>
              <a:effectLst/>
              <a:uLnTx/>
              <a:uFillTx/>
              <a:latin typeface="Calibri"/>
              <a:ea typeface="+mn-ea"/>
              <a:cs typeface="Calibri"/>
            </a:endParaRPr>
          </a:p>
        </p:txBody>
      </p:sp>
      <p:pic>
        <p:nvPicPr>
          <p:cNvPr id="6" name="Picture 2" descr="C:\Users\irene\Downloads\下載.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8545" y="1090115"/>
            <a:ext cx="3692535" cy="522587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5" descr="ç¸éåç"/>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7336"/>
          <a:stretch/>
        </p:blipFill>
        <p:spPr bwMode="auto">
          <a:xfrm>
            <a:off x="7520662" y="4971841"/>
            <a:ext cx="2688299" cy="1654419"/>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7" name="Picture 6" descr="A close up of a sign&#10;&#10;Description generated with high confidence">
            <a:extLst>
              <a:ext uri="{FF2B5EF4-FFF2-40B4-BE49-F238E27FC236}">
                <a16:creationId xmlns:a16="http://schemas.microsoft.com/office/drawing/2014/main" id="{B5C1AD4F-F2BA-4AE2-8648-2739DC391F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3444698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400" fill="hold"/>
                                        <p:tgtEl>
                                          <p:spTgt spid="9"/>
                                        </p:tgtEl>
                                        <p:attrNameLst>
                                          <p:attrName>ppt_w</p:attrName>
                                        </p:attrNameLst>
                                      </p:cBhvr>
                                      <p:tavLst>
                                        <p:tav tm="0">
                                          <p:val>
                                            <p:fltVal val="0"/>
                                          </p:val>
                                        </p:tav>
                                        <p:tav tm="100000">
                                          <p:val>
                                            <p:strVal val="#ppt_w"/>
                                          </p:val>
                                        </p:tav>
                                      </p:tavLst>
                                    </p:anim>
                                    <p:anim calcmode="lin" valueType="num">
                                      <p:cBhvr>
                                        <p:cTn id="8" dur="400" fill="hold"/>
                                        <p:tgtEl>
                                          <p:spTgt spid="9"/>
                                        </p:tgtEl>
                                        <p:attrNameLst>
                                          <p:attrName>ppt_h</p:attrName>
                                        </p:attrNameLst>
                                      </p:cBhvr>
                                      <p:tavLst>
                                        <p:tav tm="0">
                                          <p:val>
                                            <p:fltVal val="0"/>
                                          </p:val>
                                        </p:tav>
                                        <p:tav tm="100000">
                                          <p:val>
                                            <p:strVal val="#ppt_h"/>
                                          </p:val>
                                        </p:tav>
                                      </p:tavLst>
                                    </p:anim>
                                    <p:animEffect transition="in" filter="fade">
                                      <p:cBhvr>
                                        <p:cTn id="9" dur="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矩形 91"/>
          <p:cNvSpPr/>
          <p:nvPr/>
        </p:nvSpPr>
        <p:spPr>
          <a:xfrm>
            <a:off x="10020300" y="5119526"/>
            <a:ext cx="2171700" cy="168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p:cNvSpPr>
            <a:spLocks noGrp="1"/>
          </p:cNvSpPr>
          <p:nvPr>
            <p:ph type="title"/>
          </p:nvPr>
        </p:nvSpPr>
        <p:spPr>
          <a:xfrm>
            <a:off x="609600" y="164637"/>
            <a:ext cx="10972800" cy="1143000"/>
          </a:xfrm>
        </p:spPr>
        <p:txBody>
          <a:bodyPr>
            <a:norm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r>
              <a:rPr lang="en-US" sz="4800"/>
              <a:t>Final </a:t>
            </a:r>
            <a:r>
              <a:rPr lang="en-US" sz="4800">
                <a:ea typeface="宋体"/>
              </a:rPr>
              <a:t>M</a:t>
            </a:r>
            <a:r>
              <a:rPr lang="en-US" altLang="zh-CN" sz="4800">
                <a:ea typeface="宋体"/>
              </a:rPr>
              <a:t>odels and </a:t>
            </a:r>
            <a:r>
              <a:rPr lang="en-US" sz="4800"/>
              <a:t>Results</a:t>
            </a:r>
            <a:endParaRPr lang="en-US" sz="4800">
              <a:cs typeface="Calibri"/>
            </a:endParaRPr>
          </a:p>
        </p:txBody>
      </p:sp>
      <p:pic>
        <p:nvPicPr>
          <p:cNvPr id="19" name="Picture 18" descr="A close up of a sign&#10;&#10;Description generated with high confidence">
            <a:extLst>
              <a:ext uri="{FF2B5EF4-FFF2-40B4-BE49-F238E27FC236}">
                <a16:creationId xmlns:a16="http://schemas.microsoft.com/office/drawing/2014/main" id="{7C7B1D00-A056-471F-81F1-85A93740DD5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
        <p:nvSpPr>
          <p:cNvPr id="5" name="矩形 4"/>
          <p:cNvSpPr/>
          <p:nvPr/>
        </p:nvSpPr>
        <p:spPr>
          <a:xfrm>
            <a:off x="0" y="5119526"/>
            <a:ext cx="2171700" cy="168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表格 3"/>
          <p:cNvGraphicFramePr>
            <a:graphicFrameLocks noGrp="1"/>
          </p:cNvGraphicFramePr>
          <p:nvPr>
            <p:extLst>
              <p:ext uri="{D42A27DB-BD31-4B8C-83A1-F6EECF244321}">
                <p14:modId xmlns:p14="http://schemas.microsoft.com/office/powerpoint/2010/main" val="3974964186"/>
              </p:ext>
            </p:extLst>
          </p:nvPr>
        </p:nvGraphicFramePr>
        <p:xfrm>
          <a:off x="89337" y="942956"/>
          <a:ext cx="12013325" cy="5616810"/>
        </p:xfrm>
        <a:graphic>
          <a:graphicData uri="http://schemas.openxmlformats.org/drawingml/2006/table">
            <a:tbl>
              <a:tblPr firstRow="1" bandRow="1">
                <a:tableStyleId>{F5AB1C69-6EDB-4FF4-983F-18BD219EF322}</a:tableStyleId>
              </a:tblPr>
              <a:tblGrid>
                <a:gridCol w="1946233">
                  <a:extLst>
                    <a:ext uri="{9D8B030D-6E8A-4147-A177-3AD203B41FA5}">
                      <a16:colId xmlns:a16="http://schemas.microsoft.com/office/drawing/2014/main" val="20000"/>
                    </a:ext>
                  </a:extLst>
                </a:gridCol>
                <a:gridCol w="2013419">
                  <a:extLst>
                    <a:ext uri="{9D8B030D-6E8A-4147-A177-3AD203B41FA5}">
                      <a16:colId xmlns:a16="http://schemas.microsoft.com/office/drawing/2014/main" val="3663694992"/>
                    </a:ext>
                  </a:extLst>
                </a:gridCol>
                <a:gridCol w="2013419">
                  <a:extLst>
                    <a:ext uri="{9D8B030D-6E8A-4147-A177-3AD203B41FA5}">
                      <a16:colId xmlns:a16="http://schemas.microsoft.com/office/drawing/2014/main" val="20001"/>
                    </a:ext>
                  </a:extLst>
                </a:gridCol>
                <a:gridCol w="2036694">
                  <a:extLst>
                    <a:ext uri="{9D8B030D-6E8A-4147-A177-3AD203B41FA5}">
                      <a16:colId xmlns:a16="http://schemas.microsoft.com/office/drawing/2014/main" val="20002"/>
                    </a:ext>
                  </a:extLst>
                </a:gridCol>
                <a:gridCol w="2083248">
                  <a:extLst>
                    <a:ext uri="{9D8B030D-6E8A-4147-A177-3AD203B41FA5}">
                      <a16:colId xmlns:a16="http://schemas.microsoft.com/office/drawing/2014/main" val="20003"/>
                    </a:ext>
                  </a:extLst>
                </a:gridCol>
                <a:gridCol w="1920312">
                  <a:extLst>
                    <a:ext uri="{9D8B030D-6E8A-4147-A177-3AD203B41FA5}">
                      <a16:colId xmlns:a16="http://schemas.microsoft.com/office/drawing/2014/main" val="20004"/>
                    </a:ext>
                  </a:extLst>
                </a:gridCol>
              </a:tblGrid>
              <a:tr h="1032404">
                <a:tc>
                  <a:txBody>
                    <a:bodyPr/>
                    <a:lstStyle/>
                    <a:p>
                      <a:endParaRPr lang="en-US">
                        <a:solidFill>
                          <a:schemeClr val="bg1"/>
                        </a:solidFill>
                      </a:endParaRPr>
                    </a:p>
                  </a:txBody>
                  <a:tcPr>
                    <a:solidFill>
                      <a:schemeClr val="tx2"/>
                    </a:solidFill>
                  </a:tcPr>
                </a:tc>
                <a:tc>
                  <a:txBody>
                    <a:bodyPr/>
                    <a:lstStyle/>
                    <a:p>
                      <a:pPr algn="ctr"/>
                      <a:r>
                        <a:rPr lang="en-US" sz="2400" dirty="0">
                          <a:solidFill>
                            <a:schemeClr val="bg1"/>
                          </a:solidFill>
                        </a:rPr>
                        <a:t>Current Pacific Life Model (GLM)</a:t>
                      </a:r>
                    </a:p>
                  </a:txBody>
                  <a:tcPr anchor="ctr">
                    <a:solidFill>
                      <a:schemeClr val="tx2"/>
                    </a:solidFill>
                  </a:tcPr>
                </a:tc>
                <a:tc>
                  <a:txBody>
                    <a:bodyPr/>
                    <a:lstStyle/>
                    <a:p>
                      <a:pPr algn="ctr"/>
                      <a:r>
                        <a:rPr lang="en-US" sz="2400" dirty="0">
                          <a:solidFill>
                            <a:schemeClr val="bg1"/>
                          </a:solidFill>
                        </a:rPr>
                        <a:t>Artificial</a:t>
                      </a:r>
                      <a:r>
                        <a:rPr lang="en-US" sz="2400" baseline="0" dirty="0">
                          <a:solidFill>
                            <a:schemeClr val="bg1"/>
                          </a:solidFill>
                        </a:rPr>
                        <a:t> Neural Network</a:t>
                      </a:r>
                      <a:endParaRPr lang="en-US" sz="2400" dirty="0">
                        <a:solidFill>
                          <a:schemeClr val="bg1"/>
                        </a:solidFill>
                      </a:endParaRPr>
                    </a:p>
                  </a:txBody>
                  <a:tcPr anchor="ctr">
                    <a:solidFill>
                      <a:schemeClr val="tx2"/>
                    </a:solidFill>
                  </a:tcPr>
                </a:tc>
                <a:tc>
                  <a:txBody>
                    <a:bodyPr/>
                    <a:lstStyle/>
                    <a:p>
                      <a:pPr algn="ctr"/>
                      <a:r>
                        <a:rPr lang="en-US" sz="2400" dirty="0">
                          <a:solidFill>
                            <a:schemeClr val="bg1"/>
                          </a:solidFill>
                        </a:rPr>
                        <a:t>Random</a:t>
                      </a:r>
                      <a:r>
                        <a:rPr lang="en-US" sz="2400" baseline="0" dirty="0">
                          <a:solidFill>
                            <a:schemeClr val="bg1"/>
                          </a:solidFill>
                        </a:rPr>
                        <a:t> Forest</a:t>
                      </a:r>
                      <a:endParaRPr lang="en-US" sz="2400" dirty="0">
                        <a:solidFill>
                          <a:schemeClr val="bg1"/>
                        </a:solidFill>
                      </a:endParaRPr>
                    </a:p>
                  </a:txBody>
                  <a:tcPr anchor="ctr">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chemeClr val="bg1"/>
                          </a:solidFill>
                          <a:cs typeface="Calibri Light" panose="020F0302020204030204"/>
                        </a:rPr>
                        <a:t>Generalized Linear Model</a:t>
                      </a:r>
                    </a:p>
                  </a:txBody>
                  <a:tcPr anchor="ctr">
                    <a:solidFill>
                      <a:schemeClr val="tx2"/>
                    </a:solidFill>
                  </a:tcPr>
                </a:tc>
                <a:tc>
                  <a:txBody>
                    <a:bodyPr/>
                    <a:lstStyle/>
                    <a:p>
                      <a:pPr algn="ctr"/>
                      <a:r>
                        <a:rPr lang="en-US" sz="2400" dirty="0">
                          <a:solidFill>
                            <a:schemeClr val="bg1"/>
                          </a:solidFill>
                        </a:rPr>
                        <a:t>Ensemble</a:t>
                      </a:r>
                    </a:p>
                  </a:txBody>
                  <a:tcPr anchor="ctr">
                    <a:solidFill>
                      <a:srgbClr val="004B8D">
                        <a:alpha val="69804"/>
                      </a:srgbClr>
                    </a:solidFill>
                  </a:tcPr>
                </a:tc>
                <a:extLst>
                  <a:ext uri="{0D108BD9-81ED-4DB2-BD59-A6C34878D82A}">
                    <a16:rowId xmlns:a16="http://schemas.microsoft.com/office/drawing/2014/main" val="10000"/>
                  </a:ext>
                </a:extLst>
              </a:tr>
              <a:tr h="605202">
                <a:tc>
                  <a:txBody>
                    <a:bodyPr/>
                    <a:lstStyle/>
                    <a:p>
                      <a:pPr marL="0" lvl="0" algn="r">
                        <a:buNone/>
                      </a:pPr>
                      <a:r>
                        <a:rPr lang="en-US" sz="2000" b="1" kern="1200" dirty="0">
                          <a:solidFill>
                            <a:schemeClr val="tx1">
                              <a:lumMod val="50000"/>
                            </a:schemeClr>
                          </a:solidFill>
                          <a:latin typeface="+mn-lt"/>
                          <a:ea typeface="+mn-ea"/>
                          <a:cs typeface="+mn-cs"/>
                        </a:rPr>
                        <a:t>Ensemble</a:t>
                      </a:r>
                    </a:p>
                  </a:txBody>
                  <a:tcPr anchor="ctr"/>
                </a:tc>
                <a:tc>
                  <a:txBody>
                    <a:bodyPr/>
                    <a:lstStyle/>
                    <a:p>
                      <a:pPr lvl="0" algn="ctr">
                        <a:buNone/>
                      </a:pPr>
                      <a:r>
                        <a:rPr lang="en-US" sz="2200" dirty="0"/>
                        <a:t>X</a:t>
                      </a:r>
                    </a:p>
                  </a:txBody>
                  <a:tcPr anchor="ctr"/>
                </a:tc>
                <a:tc>
                  <a:txBody>
                    <a:bodyPr/>
                    <a:lstStyle/>
                    <a:p>
                      <a:pPr lvl="0" algn="ctr">
                        <a:buNone/>
                      </a:pPr>
                      <a:r>
                        <a:rPr lang="en-US" sz="2200" dirty="0"/>
                        <a:t>X</a:t>
                      </a:r>
                    </a:p>
                  </a:txBody>
                  <a:tcPr anchor="ctr"/>
                </a:tc>
                <a:tc>
                  <a:txBody>
                    <a:bodyPr/>
                    <a:lstStyle/>
                    <a:p>
                      <a:pPr lvl="0" algn="ctr">
                        <a:buNone/>
                      </a:pPr>
                      <a:r>
                        <a:rPr lang="en-US" sz="2200" dirty="0"/>
                        <a:t>O</a:t>
                      </a:r>
                    </a:p>
                  </a:txBody>
                  <a:tcPr anchor="ctr"/>
                </a:tc>
                <a:tc>
                  <a:txBody>
                    <a:bodyPr/>
                    <a:lstStyle/>
                    <a:p>
                      <a:pPr lvl="0" algn="ctr">
                        <a:buNone/>
                      </a:pPr>
                      <a:r>
                        <a:rPr lang="en-US" sz="2200" dirty="0"/>
                        <a:t>O</a:t>
                      </a:r>
                    </a:p>
                  </a:txBody>
                  <a:tcPr anchor="ctr"/>
                </a:tc>
                <a:tc>
                  <a:txBody>
                    <a:bodyPr/>
                    <a:lstStyle/>
                    <a:p>
                      <a:pPr lvl="0" algn="ctr">
                        <a:buNone/>
                      </a:pPr>
                      <a:r>
                        <a:rPr lang="en-US" sz="2200" dirty="0"/>
                        <a:t>O</a:t>
                      </a:r>
                    </a:p>
                  </a:txBody>
                  <a:tcPr anchor="ctr"/>
                </a:tc>
                <a:extLst>
                  <a:ext uri="{0D108BD9-81ED-4DB2-BD59-A6C34878D82A}">
                    <a16:rowId xmlns:a16="http://schemas.microsoft.com/office/drawing/2014/main" val="1420729658"/>
                  </a:ext>
                </a:extLst>
              </a:tr>
              <a:tr h="605202">
                <a:tc>
                  <a:txBody>
                    <a:bodyPr/>
                    <a:lstStyle/>
                    <a:p>
                      <a:pPr marL="0" algn="r" defTabSz="914400" rtl="0" eaLnBrk="1" latinLnBrk="0" hangingPunct="1"/>
                      <a:r>
                        <a:rPr lang="en-US" sz="2000" b="1" kern="1200" dirty="0">
                          <a:solidFill>
                            <a:schemeClr val="tx1">
                              <a:lumMod val="50000"/>
                            </a:schemeClr>
                          </a:solidFill>
                          <a:latin typeface="+mn-lt"/>
                          <a:ea typeface="+mn-ea"/>
                          <a:cs typeface="+mn-cs"/>
                        </a:rPr>
                        <a:t>RMSE</a:t>
                      </a:r>
                    </a:p>
                  </a:txBody>
                  <a:tcPr anchor="ctr"/>
                </a:tc>
                <a:tc>
                  <a:txBody>
                    <a:bodyPr/>
                    <a:lstStyle/>
                    <a:p>
                      <a:pPr algn="ctr"/>
                      <a:r>
                        <a:rPr lang="en-US" sz="2200" dirty="0"/>
                        <a:t>0.09</a:t>
                      </a:r>
                    </a:p>
                  </a:txBody>
                  <a:tcPr anchor="ctr"/>
                </a:tc>
                <a:tc>
                  <a:txBody>
                    <a:bodyPr/>
                    <a:lstStyle/>
                    <a:p>
                      <a:pPr algn="ctr"/>
                      <a:r>
                        <a:rPr lang="en-US" sz="2200" dirty="0"/>
                        <a:t>0.01</a:t>
                      </a:r>
                    </a:p>
                  </a:txBody>
                  <a:tcPr anchor="ctr"/>
                </a:tc>
                <a:tc>
                  <a:txBody>
                    <a:bodyPr/>
                    <a:lstStyle/>
                    <a:p>
                      <a:pPr algn="ctr"/>
                      <a:r>
                        <a:rPr lang="en-US" sz="2200" dirty="0"/>
                        <a:t>0.06</a:t>
                      </a:r>
                    </a:p>
                  </a:txBody>
                  <a:tcPr anchor="ctr"/>
                </a:tc>
                <a:tc>
                  <a:txBody>
                    <a:bodyPr/>
                    <a:lstStyle/>
                    <a:p>
                      <a:pPr algn="ctr"/>
                      <a:r>
                        <a:rPr lang="en-US" sz="2200" dirty="0"/>
                        <a:t>0.08</a:t>
                      </a:r>
                    </a:p>
                  </a:txBody>
                  <a:tcPr anchor="ctr"/>
                </a:tc>
                <a:tc>
                  <a:txBody>
                    <a:bodyPr/>
                    <a:lstStyle/>
                    <a:p>
                      <a:pPr algn="ctr"/>
                      <a:r>
                        <a:rPr lang="en-US" sz="2200" dirty="0"/>
                        <a:t>0.05</a:t>
                      </a:r>
                    </a:p>
                  </a:txBody>
                  <a:tcPr anchor="ctr"/>
                </a:tc>
                <a:extLst>
                  <a:ext uri="{0D108BD9-81ED-4DB2-BD59-A6C34878D82A}">
                    <a16:rowId xmlns:a16="http://schemas.microsoft.com/office/drawing/2014/main" val="10001"/>
                  </a:ext>
                </a:extLst>
              </a:tr>
              <a:tr h="605202">
                <a:tc>
                  <a:txBody>
                    <a:bodyPr/>
                    <a:lstStyle/>
                    <a:p>
                      <a:pPr marL="0" algn="r" defTabSz="914400" rtl="0" eaLnBrk="1" latinLnBrk="0" hangingPunct="1">
                        <a:buFontTx/>
                        <a:buNone/>
                      </a:pPr>
                      <a:r>
                        <a:rPr lang="en-US" sz="2000" b="1" kern="1200" dirty="0">
                          <a:solidFill>
                            <a:schemeClr val="tx1">
                              <a:lumMod val="50000"/>
                            </a:schemeClr>
                          </a:solidFill>
                          <a:latin typeface="+mn-lt"/>
                          <a:ea typeface="+mn-ea"/>
                          <a:cs typeface="+mn-cs"/>
                        </a:rPr>
                        <a:t>Deviance</a:t>
                      </a:r>
                    </a:p>
                  </a:txBody>
                  <a:tcPr anchor="ctr"/>
                </a:tc>
                <a:tc>
                  <a:txBody>
                    <a:bodyPr/>
                    <a:lstStyle/>
                    <a:p>
                      <a:pPr algn="ctr"/>
                      <a:r>
                        <a:rPr lang="en-US" sz="2200" dirty="0"/>
                        <a:t>46,115</a:t>
                      </a:r>
                    </a:p>
                  </a:txBody>
                  <a:tcPr anchor="ctr"/>
                </a:tc>
                <a:tc>
                  <a:txBody>
                    <a:bodyPr/>
                    <a:lstStyle/>
                    <a:p>
                      <a:pPr algn="ctr"/>
                      <a:r>
                        <a:rPr lang="en-US" sz="2200" dirty="0">
                          <a:cs typeface="Calibri Light"/>
                        </a:rPr>
                        <a:t>53,331</a:t>
                      </a:r>
                      <a:endParaRPr lang="en-US" sz="2200" dirty="0"/>
                    </a:p>
                  </a:txBody>
                  <a:tcPr anchor="ctr"/>
                </a:tc>
                <a:tc>
                  <a:txBody>
                    <a:bodyPr/>
                    <a:lstStyle/>
                    <a:p>
                      <a:pPr algn="ctr"/>
                      <a:r>
                        <a:rPr lang="en-US" sz="2200" dirty="0"/>
                        <a:t>67,426</a:t>
                      </a:r>
                    </a:p>
                  </a:txBody>
                  <a:tcPr anchor="ctr"/>
                </a:tc>
                <a:tc>
                  <a:txBody>
                    <a:bodyPr/>
                    <a:lstStyle/>
                    <a:p>
                      <a:pPr algn="ctr"/>
                      <a:r>
                        <a:rPr lang="en-US" sz="2200" dirty="0"/>
                        <a:t>42,766</a:t>
                      </a:r>
                    </a:p>
                  </a:txBody>
                  <a:tcPr anchor="ctr"/>
                </a:tc>
                <a:tc>
                  <a:txBody>
                    <a:bodyPr/>
                    <a:lstStyle/>
                    <a:p>
                      <a:pPr algn="ctr"/>
                      <a:r>
                        <a:rPr lang="en-US" sz="2200" dirty="0"/>
                        <a:t>59,490</a:t>
                      </a:r>
                    </a:p>
                  </a:txBody>
                  <a:tcPr anchor="ctr"/>
                </a:tc>
                <a:extLst>
                  <a:ext uri="{0D108BD9-81ED-4DB2-BD59-A6C34878D82A}">
                    <a16:rowId xmlns:a16="http://schemas.microsoft.com/office/drawing/2014/main" val="10002"/>
                  </a:ext>
                </a:extLst>
              </a:tr>
              <a:tr h="605202">
                <a:tc>
                  <a:txBody>
                    <a:bodyPr/>
                    <a:lstStyle/>
                    <a:p>
                      <a:pPr marL="0" marR="0" indent="0" algn="r" rtl="0" eaLnBrk="1" fontAlgn="auto" latinLnBrk="0" hangingPunct="1">
                        <a:lnSpc>
                          <a:spcPct val="100000"/>
                        </a:lnSpc>
                        <a:spcBef>
                          <a:spcPts val="0"/>
                        </a:spcBef>
                        <a:spcAft>
                          <a:spcPts val="0"/>
                        </a:spcAft>
                        <a:buFontTx/>
                        <a:buNone/>
                      </a:pPr>
                      <a:r>
                        <a:rPr lang="en-US" sz="2000" b="1" kern="1200" dirty="0">
                          <a:solidFill>
                            <a:schemeClr val="tx1">
                              <a:lumMod val="50000"/>
                            </a:schemeClr>
                          </a:solidFill>
                          <a:latin typeface="+mn-lt"/>
                          <a:ea typeface="+mn-ea"/>
                          <a:cs typeface="+mn-cs"/>
                        </a:rPr>
                        <a:t>Interpretability</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1</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3</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2</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1</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1</a:t>
                      </a:r>
                    </a:p>
                  </a:txBody>
                  <a:tcPr anchor="ctr"/>
                </a:tc>
                <a:extLst>
                  <a:ext uri="{0D108BD9-81ED-4DB2-BD59-A6C34878D82A}">
                    <a16:rowId xmlns:a16="http://schemas.microsoft.com/office/drawing/2014/main" val="10003"/>
                  </a:ext>
                </a:extLst>
              </a:tr>
              <a:tr h="628936">
                <a:tc>
                  <a:txBody>
                    <a:bodyPr/>
                    <a:lstStyle/>
                    <a:p>
                      <a:pPr marL="0" algn="r" defTabSz="914400" rtl="0" eaLnBrk="1" latinLnBrk="0" hangingPunct="1"/>
                      <a:r>
                        <a:rPr lang="en-US" sz="2000" b="1" kern="1200" dirty="0">
                          <a:solidFill>
                            <a:schemeClr val="tx1">
                              <a:lumMod val="50000"/>
                            </a:schemeClr>
                          </a:solidFill>
                          <a:latin typeface="+mn-lt"/>
                          <a:ea typeface="+mn-ea"/>
                          <a:cs typeface="+mn-cs"/>
                        </a:rPr>
                        <a:t>Computational</a:t>
                      </a:r>
                    </a:p>
                    <a:p>
                      <a:pPr marL="0" lvl="0" algn="r">
                        <a:buNone/>
                      </a:pPr>
                      <a:r>
                        <a:rPr lang="en-US" sz="2000" b="1" kern="1200" dirty="0">
                          <a:solidFill>
                            <a:schemeClr val="tx1">
                              <a:lumMod val="50000"/>
                            </a:schemeClr>
                          </a:solidFill>
                          <a:latin typeface="+mn-lt"/>
                          <a:ea typeface="+mn-ea"/>
                          <a:cs typeface="+mn-cs"/>
                        </a:rPr>
                        <a:t>Efficiency</a:t>
                      </a:r>
                      <a:endParaRPr lang="zh-CN" altLang="en-US" sz="2000" b="1" kern="1200" dirty="0">
                        <a:solidFill>
                          <a:schemeClr val="tx1">
                            <a:lumMod val="50000"/>
                          </a:schemeClr>
                        </a:solidFill>
                        <a:latin typeface="+mn-lt"/>
                        <a:ea typeface="+mn-ea"/>
                        <a:cs typeface="+mn-cs"/>
                      </a:endParaRP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2</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3</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1</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2</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2</a:t>
                      </a:r>
                    </a:p>
                  </a:txBody>
                  <a:tcPr anchor="ctr"/>
                </a:tc>
                <a:extLst>
                  <a:ext uri="{0D108BD9-81ED-4DB2-BD59-A6C34878D82A}">
                    <a16:rowId xmlns:a16="http://schemas.microsoft.com/office/drawing/2014/main" val="10004"/>
                  </a:ext>
                </a:extLst>
              </a:tr>
              <a:tr h="605202">
                <a:tc>
                  <a:txBody>
                    <a:bodyPr/>
                    <a:lstStyle/>
                    <a:p>
                      <a:pPr marL="0" algn="r" rtl="0" eaLnBrk="1" latinLnBrk="0" hangingPunct="1"/>
                      <a:r>
                        <a:rPr lang="en-US" sz="2000" b="1" kern="1200" dirty="0">
                          <a:solidFill>
                            <a:schemeClr val="tx1">
                              <a:lumMod val="50000"/>
                            </a:schemeClr>
                          </a:solidFill>
                          <a:latin typeface="+mn-lt"/>
                          <a:ea typeface="+mn-ea"/>
                          <a:cs typeface="+mn-cs"/>
                        </a:rPr>
                        <a:t>In Seriatim</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1</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1</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3</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1</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2</a:t>
                      </a:r>
                    </a:p>
                  </a:txBody>
                  <a:tcPr anchor="ctr"/>
                </a:tc>
                <a:extLst>
                  <a:ext uri="{0D108BD9-81ED-4DB2-BD59-A6C34878D82A}">
                    <a16:rowId xmlns:a16="http://schemas.microsoft.com/office/drawing/2014/main" val="10005"/>
                  </a:ext>
                </a:extLst>
              </a:tr>
              <a:tr h="628936">
                <a:tc>
                  <a:txBody>
                    <a:bodyPr/>
                    <a:lstStyle/>
                    <a:p>
                      <a:pPr marL="0" algn="r" rtl="0" eaLnBrk="1" latinLnBrk="0" hangingPunct="1"/>
                      <a:r>
                        <a:rPr lang="en-US" sz="2000" b="1" kern="1200" dirty="0">
                          <a:solidFill>
                            <a:schemeClr val="tx1">
                              <a:lumMod val="50000"/>
                            </a:schemeClr>
                          </a:solidFill>
                          <a:latin typeface="+mn-lt"/>
                          <a:ea typeface="+mn-ea"/>
                          <a:cs typeface="+mn-cs"/>
                        </a:rPr>
                        <a:t>Model</a:t>
                      </a:r>
                      <a:endParaRPr lang="en-US" sz="1600" dirty="0"/>
                    </a:p>
                    <a:p>
                      <a:pPr marL="0" lvl="0" algn="r" defTabSz="914400">
                        <a:buNone/>
                      </a:pPr>
                      <a:r>
                        <a:rPr lang="en-US" sz="2000" b="1" kern="1200" dirty="0">
                          <a:solidFill>
                            <a:schemeClr val="tx1">
                              <a:lumMod val="50000"/>
                            </a:schemeClr>
                          </a:solidFill>
                          <a:latin typeface="+mn-lt"/>
                          <a:ea typeface="+mn-ea"/>
                          <a:cs typeface="+mn-cs"/>
                        </a:rPr>
                        <a:t>Performance</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3</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1</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2</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3</a:t>
                      </a:r>
                    </a:p>
                  </a:txBody>
                  <a:tcPr anchor="ctr"/>
                </a:tc>
                <a:tc>
                  <a:txBody>
                    <a:bodyPr/>
                    <a:lstStyle/>
                    <a:p>
                      <a:pPr marL="0" algn="ctr" defTabSz="914400" rtl="0" eaLnBrk="1" latinLnBrk="0" hangingPunct="1"/>
                      <a:r>
                        <a:rPr lang="en-US" sz="2200" kern="1200" dirty="0">
                          <a:solidFill>
                            <a:schemeClr val="dk1"/>
                          </a:solidFill>
                          <a:latin typeface="+mn-lt"/>
                          <a:ea typeface="+mn-ea"/>
                          <a:cs typeface="Calibri Light"/>
                        </a:rPr>
                        <a:t>2</a:t>
                      </a:r>
                    </a:p>
                  </a:txBody>
                  <a:tcPr anchor="ct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717208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6A34717-DDBC-4C9F-B12F-426CB5412116}"/>
              </a:ext>
            </a:extLst>
          </p:cNvPr>
          <p:cNvSpPr>
            <a:spLocks noGrp="1"/>
          </p:cNvSpPr>
          <p:nvPr>
            <p:ph type="ftr" sz="quarter" idx="10"/>
          </p:nvPr>
        </p:nvSpPr>
        <p:spPr/>
        <p:txBody>
          <a:bodyPr/>
          <a:lstStyle/>
          <a:p>
            <a:endParaRPr lang="en-US"/>
          </a:p>
        </p:txBody>
      </p:sp>
      <p:sp>
        <p:nvSpPr>
          <p:cNvPr id="3" name="Slide Number Placeholder 2">
            <a:extLst>
              <a:ext uri="{FF2B5EF4-FFF2-40B4-BE49-F238E27FC236}">
                <a16:creationId xmlns:a16="http://schemas.microsoft.com/office/drawing/2014/main" id="{99E57B15-A95C-4772-BC4D-4FBD672A6A86}"/>
              </a:ext>
            </a:extLst>
          </p:cNvPr>
          <p:cNvSpPr>
            <a:spLocks noGrp="1"/>
          </p:cNvSpPr>
          <p:nvPr>
            <p:ph type="sldNum" sz="quarter" idx="11"/>
          </p:nvPr>
        </p:nvSpPr>
        <p:spPr/>
        <p:txBody>
          <a:bodyPr/>
          <a:lstStyle/>
          <a:p>
            <a:fld id="{0507AC09-9C9B-4785-BF10-D68F00313425}" type="slidenum">
              <a:rPr lang="en-US" smtClean="0"/>
              <a:pPr/>
              <a:t>4</a:t>
            </a:fld>
            <a:endParaRPr lang="en-US"/>
          </a:p>
        </p:txBody>
      </p:sp>
      <p:sp>
        <p:nvSpPr>
          <p:cNvPr id="4" name="Title 3">
            <a:extLst>
              <a:ext uri="{FF2B5EF4-FFF2-40B4-BE49-F238E27FC236}">
                <a16:creationId xmlns:a16="http://schemas.microsoft.com/office/drawing/2014/main" id="{11D9D3AB-5CDE-4231-A8D7-2E20CB67F754}"/>
              </a:ext>
            </a:extLst>
          </p:cNvPr>
          <p:cNvSpPr>
            <a:spLocks noGrp="1"/>
          </p:cNvSpPr>
          <p:nvPr>
            <p:ph type="title"/>
          </p:nvPr>
        </p:nvSpPr>
        <p:spPr/>
        <p:txBody>
          <a:bodyPr/>
          <a:lstStyle/>
          <a:p>
            <a:r>
              <a:rPr lang="en-US">
                <a:ea typeface="+mj-lt"/>
                <a:cs typeface="+mj-lt"/>
              </a:rPr>
              <a:t> Principal Component Analysis </a:t>
            </a:r>
            <a:endParaRPr lang="en-US"/>
          </a:p>
        </p:txBody>
      </p:sp>
      <p:sp>
        <p:nvSpPr>
          <p:cNvPr id="13" name="TextBox 12">
            <a:extLst>
              <a:ext uri="{FF2B5EF4-FFF2-40B4-BE49-F238E27FC236}">
                <a16:creationId xmlns:a16="http://schemas.microsoft.com/office/drawing/2014/main" id="{82BC0DDE-B102-4FE8-9177-1886725B0D6C}"/>
              </a:ext>
            </a:extLst>
          </p:cNvPr>
          <p:cNvSpPr txBox="1"/>
          <p:nvPr/>
        </p:nvSpPr>
        <p:spPr>
          <a:xfrm>
            <a:off x="751735" y="1116017"/>
            <a:ext cx="1082411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a:p>
            <a:r>
              <a:rPr lang="en-US" b="1">
                <a:cs typeface="Calibri"/>
              </a:rPr>
              <a:t>Principal Component Analysis (PCA) </a:t>
            </a:r>
            <a:r>
              <a:rPr lang="en-US">
                <a:cs typeface="Calibri"/>
              </a:rPr>
              <a:t>is a technique used to emphasize variation and bring out strong patterns in a dataset. It's often used to make data easy to explore and visualize.</a:t>
            </a:r>
          </a:p>
          <a:p>
            <a:endParaRPr lang="en-US">
              <a:cs typeface="Calibri"/>
            </a:endParaRPr>
          </a:p>
          <a:p>
            <a:r>
              <a:rPr lang="en-US">
                <a:cs typeface="Calibri"/>
              </a:rPr>
              <a:t>PCA applied into the </a:t>
            </a:r>
            <a:r>
              <a:rPr lang="en-US" b="1">
                <a:cs typeface="Calibri"/>
              </a:rPr>
              <a:t>Artificial Neural Networks</a:t>
            </a:r>
            <a:r>
              <a:rPr lang="en-US">
                <a:cs typeface="Calibri"/>
              </a:rPr>
              <a:t> and</a:t>
            </a:r>
            <a:r>
              <a:rPr lang="en-US" b="1">
                <a:cs typeface="Calibri"/>
              </a:rPr>
              <a:t> Random Forest</a:t>
            </a:r>
            <a:r>
              <a:rPr lang="en-US">
                <a:cs typeface="Calibri"/>
              </a:rPr>
              <a:t> those 'black box' non-parametric models in this project. GLM is a linear model, variables importance can be easy to observe and find out. </a:t>
            </a:r>
          </a:p>
          <a:p>
            <a:endParaRPr lang="en-US">
              <a:cs typeface="Calibri"/>
            </a:endParaRPr>
          </a:p>
        </p:txBody>
      </p:sp>
      <p:pic>
        <p:nvPicPr>
          <p:cNvPr id="5" name="Picture 5" descr="A close up of a map&#10;&#10;Description generated with very high confidence">
            <a:extLst>
              <a:ext uri="{FF2B5EF4-FFF2-40B4-BE49-F238E27FC236}">
                <a16:creationId xmlns:a16="http://schemas.microsoft.com/office/drawing/2014/main" id="{60179C13-2BA4-4688-BC74-BB902A382629}"/>
              </a:ext>
            </a:extLst>
          </p:cNvPr>
          <p:cNvPicPr>
            <a:picLocks noChangeAspect="1"/>
          </p:cNvPicPr>
          <p:nvPr/>
        </p:nvPicPr>
        <p:blipFill>
          <a:blip r:embed="rId2"/>
          <a:stretch>
            <a:fillRect/>
          </a:stretch>
        </p:blipFill>
        <p:spPr>
          <a:xfrm>
            <a:off x="971911" y="3136142"/>
            <a:ext cx="9629953" cy="3116132"/>
          </a:xfrm>
          <a:prstGeom prst="rect">
            <a:avLst/>
          </a:prstGeom>
        </p:spPr>
      </p:pic>
      <p:pic>
        <p:nvPicPr>
          <p:cNvPr id="7" name="Picture 6" descr="A close up of a sign&#10;&#10;Description generated with high confidence">
            <a:extLst>
              <a:ext uri="{FF2B5EF4-FFF2-40B4-BE49-F238E27FC236}">
                <a16:creationId xmlns:a16="http://schemas.microsoft.com/office/drawing/2014/main" id="{C6BC3A8D-E078-4E84-A4CD-1368589561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29490619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156441" y="1989637"/>
            <a:ext cx="2513088" cy="14401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Google Shape;85;p14"/>
          <p:cNvSpPr txBox="1">
            <a:spLocks/>
          </p:cNvSpPr>
          <p:nvPr/>
        </p:nvSpPr>
        <p:spPr>
          <a:xfrm>
            <a:off x="623392" y="559818"/>
            <a:ext cx="10177131" cy="961132"/>
          </a:xfrm>
          <a:prstGeom prst="rect">
            <a:avLst/>
          </a:prstGeom>
          <a:noFill/>
          <a:ln>
            <a:noFill/>
          </a:ln>
        </p:spPr>
        <p:txBody>
          <a:bodyPr spcFirstLastPara="1" wrap="square" lIns="121900" tIns="121900" rIns="121900" bIns="121900" anchor="b"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marR="0" lvl="0" indent="0" algn="l" defTabSz="1219170" rtl="0" eaLnBrk="1" fontAlgn="auto" latinLnBrk="0" hangingPunct="1">
              <a:lnSpc>
                <a:spcPct val="100000"/>
              </a:lnSpc>
              <a:spcBef>
                <a:spcPct val="0"/>
              </a:spcBef>
              <a:spcAft>
                <a:spcPts val="0"/>
              </a:spcAft>
              <a:buClrTx/>
              <a:buSzTx/>
              <a:buFontTx/>
              <a:buNone/>
              <a:tabLst/>
              <a:defRPr/>
            </a:pPr>
            <a:r>
              <a:rPr kumimoji="0" lang="en-US" altLang="zh-TW" sz="3333" b="0" i="0" u="none" strike="noStrike" kern="1200" cap="none" spc="0" normalizeH="0" baseline="0" noProof="0">
                <a:ln>
                  <a:noFill/>
                </a:ln>
                <a:solidFill>
                  <a:srgbClr val="0070C0"/>
                </a:solidFill>
                <a:effectLst/>
                <a:uLnTx/>
                <a:uFillTx/>
                <a:latin typeface="Calibri"/>
                <a:ea typeface="新細明體" panose="02020500000000000000" pitchFamily="18" charset="-120"/>
                <a:cs typeface="+mn-cs"/>
              </a:rPr>
              <a:t>Channel</a:t>
            </a:r>
            <a:endParaRPr kumimoji="0" lang="en-US" sz="3333" b="0" i="0" u="none" strike="noStrike" kern="1200" cap="none" spc="0" normalizeH="0" baseline="0" noProof="0">
              <a:ln>
                <a:noFill/>
              </a:ln>
              <a:solidFill>
                <a:srgbClr val="0070C0"/>
              </a:solidFill>
              <a:effectLst/>
              <a:uLnTx/>
              <a:uFillTx/>
              <a:latin typeface="Calibri"/>
              <a:ea typeface="+mn-ea"/>
              <a:cs typeface="+mn-cs"/>
            </a:endParaRPr>
          </a:p>
        </p:txBody>
      </p:sp>
      <p:pic>
        <p:nvPicPr>
          <p:cNvPr id="1029"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085179" y="3941343"/>
            <a:ext cx="2592288" cy="15046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01947" y="1893627"/>
            <a:ext cx="864000" cy="2547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1"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88344" y="3840083"/>
            <a:ext cx="877603" cy="2136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2"/>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b="28811"/>
          <a:stretch/>
        </p:blipFill>
        <p:spPr bwMode="auto">
          <a:xfrm>
            <a:off x="512674" y="1508787"/>
            <a:ext cx="8572505" cy="25972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407701" y="1893627"/>
            <a:ext cx="5568619" cy="35523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623392" y="5445225"/>
            <a:ext cx="8640960" cy="954107"/>
          </a:xfrm>
          <a:prstGeom prst="rect">
            <a:avLst/>
          </a:prstGeom>
        </p:spPr>
        <p:txBody>
          <a:bodyPr wrap="square">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TW" sz="2800" b="0" i="0" u="sng" strike="noStrike" kern="1200" cap="none" spc="0" normalizeH="0" baseline="0" noProof="0">
                <a:ln>
                  <a:noFill/>
                </a:ln>
                <a:solidFill>
                  <a:srgbClr val="474747"/>
                </a:solidFill>
                <a:effectLst/>
                <a:uLnTx/>
                <a:uFillTx/>
                <a:latin typeface="Calibri"/>
                <a:ea typeface="新細明體" panose="02020500000000000000" pitchFamily="18" charset="-120"/>
                <a:cs typeface="+mn-cs"/>
              </a:rPr>
              <a:t>CDSC 3:</a:t>
            </a:r>
          </a:p>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TW" sz="2800" b="0" i="0" u="none" strike="noStrike" kern="1200" cap="none" spc="0" normalizeH="0" baseline="0" noProof="0">
                <a:ln>
                  <a:noFill/>
                </a:ln>
                <a:solidFill>
                  <a:srgbClr val="474747"/>
                </a:solidFill>
                <a:effectLst/>
                <a:uLnTx/>
                <a:uFillTx/>
                <a:latin typeface="Calibri"/>
                <a:ea typeface="新細明體" panose="02020500000000000000" pitchFamily="18" charset="-120"/>
                <a:cs typeface="+mn-cs"/>
              </a:rPr>
              <a:t>Bank 12.6%, Ind. Planner 5.6%,  </a:t>
            </a:r>
            <a:r>
              <a:rPr kumimoji="0" lang="en-US" altLang="zh-TW" sz="2800" b="0" i="0" u="none" strike="noStrike" kern="1200" cap="none" spc="0" normalizeH="0" baseline="0" noProof="0" err="1">
                <a:ln>
                  <a:noFill/>
                </a:ln>
                <a:solidFill>
                  <a:srgbClr val="474747"/>
                </a:solidFill>
                <a:effectLst/>
                <a:uLnTx/>
                <a:uFillTx/>
                <a:latin typeface="Calibri"/>
                <a:ea typeface="新細明體" panose="02020500000000000000" pitchFamily="18" charset="-120"/>
                <a:cs typeface="+mn-cs"/>
              </a:rPr>
              <a:t>Wirehouse</a:t>
            </a:r>
            <a:r>
              <a:rPr kumimoji="0" lang="en-US" altLang="zh-TW" sz="2800" b="0" i="0" u="none" strike="noStrike" kern="1200" cap="none" spc="0" normalizeH="0" baseline="0" noProof="0">
                <a:ln>
                  <a:noFill/>
                </a:ln>
                <a:solidFill>
                  <a:srgbClr val="474747"/>
                </a:solidFill>
                <a:effectLst/>
                <a:uLnTx/>
                <a:uFillTx/>
                <a:latin typeface="Calibri"/>
                <a:ea typeface="新細明體" panose="02020500000000000000" pitchFamily="18" charset="-120"/>
                <a:cs typeface="+mn-cs"/>
              </a:rPr>
              <a:t>  2.9%</a:t>
            </a:r>
          </a:p>
        </p:txBody>
      </p:sp>
      <p:pic>
        <p:nvPicPr>
          <p:cNvPr id="13" name="Picture 12" descr="A close up of a sign&#10;&#10;Description generated with high confidence">
            <a:extLst>
              <a:ext uri="{FF2B5EF4-FFF2-40B4-BE49-F238E27FC236}">
                <a16:creationId xmlns:a16="http://schemas.microsoft.com/office/drawing/2014/main" id="{F0813D66-B17F-4439-9A39-406981A6829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0790" y="6202003"/>
            <a:ext cx="655997" cy="655997"/>
          </a:xfrm>
          <a:prstGeom prst="rect">
            <a:avLst/>
          </a:prstGeom>
        </p:spPr>
      </p:pic>
    </p:spTree>
    <p:extLst>
      <p:ext uri="{BB962C8B-B14F-4D97-AF65-F5344CB8AC3E}">
        <p14:creationId xmlns:p14="http://schemas.microsoft.com/office/powerpoint/2010/main" val="25186357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85;p14"/>
          <p:cNvSpPr txBox="1">
            <a:spLocks/>
          </p:cNvSpPr>
          <p:nvPr/>
        </p:nvSpPr>
        <p:spPr>
          <a:xfrm>
            <a:off x="623392" y="559818"/>
            <a:ext cx="9793088" cy="961132"/>
          </a:xfrm>
          <a:prstGeom prst="rect">
            <a:avLst/>
          </a:prstGeom>
          <a:noFill/>
          <a:ln>
            <a:noFill/>
          </a:ln>
        </p:spPr>
        <p:txBody>
          <a:bodyPr spcFirstLastPara="1" wrap="square" lIns="121900" tIns="121900" rIns="121900" bIns="121900" anchor="b"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marR="0" lvl="0" indent="0" algn="l" defTabSz="1219170" rtl="0" eaLnBrk="1" fontAlgn="auto" latinLnBrk="0" hangingPunct="1">
              <a:lnSpc>
                <a:spcPct val="100000"/>
              </a:lnSpc>
              <a:spcBef>
                <a:spcPct val="0"/>
              </a:spcBef>
              <a:spcAft>
                <a:spcPts val="0"/>
              </a:spcAft>
              <a:buClrTx/>
              <a:buSzTx/>
              <a:buFontTx/>
              <a:buNone/>
              <a:tabLst/>
              <a:defRPr/>
            </a:pPr>
            <a:r>
              <a:rPr kumimoji="0" lang="en-US" altLang="zh-TW" sz="3333" b="0" i="0" u="none" strike="noStrike" kern="1200" cap="none" spc="0" normalizeH="0" baseline="0" noProof="0">
                <a:ln>
                  <a:noFill/>
                </a:ln>
                <a:solidFill>
                  <a:srgbClr val="0070C0"/>
                </a:solidFill>
                <a:effectLst/>
                <a:uLnTx/>
                <a:uFillTx/>
                <a:latin typeface="Calibri"/>
                <a:ea typeface="新細明體" panose="02020500000000000000" pitchFamily="18" charset="-120"/>
                <a:cs typeface="+mn-cs"/>
              </a:rPr>
              <a:t>Broker Dealer</a:t>
            </a:r>
            <a:endParaRPr kumimoji="0" lang="en-US" sz="3333" b="0" i="0" u="none" strike="noStrike" kern="1200" cap="none" spc="0" normalizeH="0" baseline="0" noProof="0">
              <a:ln>
                <a:noFill/>
              </a:ln>
              <a:solidFill>
                <a:srgbClr val="0070C0"/>
              </a:solidFill>
              <a:effectLst/>
              <a:uLnTx/>
              <a:uFillTx/>
              <a:latin typeface="Calibri"/>
              <a:ea typeface="+mn-ea"/>
              <a:cs typeface="+mn-cs"/>
            </a:endParaRPr>
          </a:p>
        </p:txBody>
      </p:sp>
      <p:grpSp>
        <p:nvGrpSpPr>
          <p:cNvPr id="5" name="群組 4"/>
          <p:cNvGrpSpPr/>
          <p:nvPr/>
        </p:nvGrpSpPr>
        <p:grpSpPr>
          <a:xfrm>
            <a:off x="554886" y="1597093"/>
            <a:ext cx="8530293" cy="4239879"/>
            <a:chOff x="504056" y="1203598"/>
            <a:chExt cx="5436096" cy="2422513"/>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4056" y="1203598"/>
              <a:ext cx="5436096" cy="24225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04256" y="1419622"/>
              <a:ext cx="3635896" cy="21622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16841" y="2180861"/>
            <a:ext cx="2592288" cy="15061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01947" y="2084851"/>
            <a:ext cx="864000" cy="2547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1"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88344" y="4031307"/>
            <a:ext cx="877603" cy="2136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2" name="Picture 8"/>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119454" y="4386373"/>
            <a:ext cx="2594052" cy="1234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9" descr="A close up of a sign&#10;&#10;Description generated with high confidence">
            <a:extLst>
              <a:ext uri="{FF2B5EF4-FFF2-40B4-BE49-F238E27FC236}">
                <a16:creationId xmlns:a16="http://schemas.microsoft.com/office/drawing/2014/main" id="{49A5DDA3-5A38-415C-A9D9-3B7383321E3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spTree>
    <p:extLst>
      <p:ext uri="{BB962C8B-B14F-4D97-AF65-F5344CB8AC3E}">
        <p14:creationId xmlns:p14="http://schemas.microsoft.com/office/powerpoint/2010/main" val="21692968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3D8D27B-6436-4640-8575-A853D02ECD35}"/>
              </a:ext>
            </a:extLst>
          </p:cNvPr>
          <p:cNvSpPr>
            <a:spLocks noGrp="1"/>
          </p:cNvSpPr>
          <p:nvPr>
            <p:ph type="sldNum" sz="quarter" idx="12"/>
          </p:nvPr>
        </p:nvSpPr>
        <p:spPr/>
        <p:txBody>
          <a:bodyPr/>
          <a:lstStyle/>
          <a:p>
            <a:fld id="{0507AC09-9C9B-4785-BF10-D68F00313425}" type="slidenum">
              <a:rPr lang="en-US" smtClean="0"/>
              <a:pPr/>
              <a:t>42</a:t>
            </a:fld>
            <a:endParaRPr lang="en-US"/>
          </a:p>
        </p:txBody>
      </p:sp>
      <p:sp>
        <p:nvSpPr>
          <p:cNvPr id="3" name="Title 2">
            <a:extLst>
              <a:ext uri="{FF2B5EF4-FFF2-40B4-BE49-F238E27FC236}">
                <a16:creationId xmlns:a16="http://schemas.microsoft.com/office/drawing/2014/main" id="{F741ADE5-0BC3-4BBF-AF8C-52750A885585}"/>
              </a:ext>
            </a:extLst>
          </p:cNvPr>
          <p:cNvSpPr>
            <a:spLocks noGrp="1"/>
          </p:cNvSpPr>
          <p:nvPr>
            <p:ph type="title"/>
          </p:nvPr>
        </p:nvSpPr>
        <p:spPr>
          <a:xfrm>
            <a:off x="609725" y="1964191"/>
            <a:ext cx="10960016" cy="735155"/>
          </a:xfrm>
        </p:spPr>
        <p:txBody>
          <a:bodyPr/>
          <a:lstStyle/>
          <a:p>
            <a:pPr algn="ctr"/>
            <a:r>
              <a:rPr lang="en-US" sz="6800">
                <a:ea typeface="Kozuka Gothic Pro H"/>
                <a:cs typeface="Arial"/>
              </a:rPr>
              <a:t>Thank you</a:t>
            </a:r>
            <a:br>
              <a:rPr lang="en-US" sz="6800">
                <a:cs typeface="Arial"/>
              </a:rPr>
            </a:br>
            <a:r>
              <a:rPr lang="en-US" sz="8000">
                <a:ea typeface="Kozuka Gothic Pro H"/>
                <a:cs typeface="Arial"/>
              </a:rPr>
              <a:t> Any Questions? </a:t>
            </a:r>
            <a:endParaRPr lang="en-US" sz="8000">
              <a:ea typeface="Kozuka Gothic Pro H"/>
            </a:endParaRPr>
          </a:p>
        </p:txBody>
      </p:sp>
      <p:sp>
        <p:nvSpPr>
          <p:cNvPr id="5" name="Footer Placeholder 4">
            <a:extLst>
              <a:ext uri="{FF2B5EF4-FFF2-40B4-BE49-F238E27FC236}">
                <a16:creationId xmlns:a16="http://schemas.microsoft.com/office/drawing/2014/main" id="{B00AD645-FD52-4EE8-B2EE-6506F94E43B6}"/>
              </a:ext>
            </a:extLst>
          </p:cNvPr>
          <p:cNvSpPr>
            <a:spLocks noGrp="1"/>
          </p:cNvSpPr>
          <p:nvPr>
            <p:ph type="ftr" sz="quarter" idx="3"/>
          </p:nvPr>
        </p:nvSpPr>
        <p:spPr/>
        <p:txBody>
          <a:bodyPr/>
          <a:lstStyle/>
          <a:p>
            <a:endParaRPr lang="en-US"/>
          </a:p>
        </p:txBody>
      </p:sp>
    </p:spTree>
    <p:extLst>
      <p:ext uri="{BB962C8B-B14F-4D97-AF65-F5344CB8AC3E}">
        <p14:creationId xmlns:p14="http://schemas.microsoft.com/office/powerpoint/2010/main" val="384861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6A34717-DDBC-4C9F-B12F-426CB5412116}"/>
              </a:ext>
            </a:extLst>
          </p:cNvPr>
          <p:cNvSpPr>
            <a:spLocks noGrp="1"/>
          </p:cNvSpPr>
          <p:nvPr>
            <p:ph type="ftr" sz="quarter" idx="10"/>
          </p:nvPr>
        </p:nvSpPr>
        <p:spPr/>
        <p:txBody>
          <a:bodyPr/>
          <a:lstStyle/>
          <a:p>
            <a:endParaRPr lang="en-US"/>
          </a:p>
        </p:txBody>
      </p:sp>
      <p:sp>
        <p:nvSpPr>
          <p:cNvPr id="3" name="Slide Number Placeholder 2">
            <a:extLst>
              <a:ext uri="{FF2B5EF4-FFF2-40B4-BE49-F238E27FC236}">
                <a16:creationId xmlns:a16="http://schemas.microsoft.com/office/drawing/2014/main" id="{99E57B15-A95C-4772-BC4D-4FBD672A6A86}"/>
              </a:ext>
            </a:extLst>
          </p:cNvPr>
          <p:cNvSpPr>
            <a:spLocks noGrp="1"/>
          </p:cNvSpPr>
          <p:nvPr>
            <p:ph type="sldNum" sz="quarter" idx="11"/>
          </p:nvPr>
        </p:nvSpPr>
        <p:spPr/>
        <p:txBody>
          <a:bodyPr/>
          <a:lstStyle/>
          <a:p>
            <a:fld id="{0507AC09-9C9B-4785-BF10-D68F00313425}" type="slidenum">
              <a:rPr lang="en-US" smtClean="0"/>
              <a:pPr/>
              <a:t>5</a:t>
            </a:fld>
            <a:endParaRPr lang="en-US"/>
          </a:p>
        </p:txBody>
      </p:sp>
      <p:sp>
        <p:nvSpPr>
          <p:cNvPr id="4" name="Title 3">
            <a:extLst>
              <a:ext uri="{FF2B5EF4-FFF2-40B4-BE49-F238E27FC236}">
                <a16:creationId xmlns:a16="http://schemas.microsoft.com/office/drawing/2014/main" id="{11D9D3AB-5CDE-4231-A8D7-2E20CB67F754}"/>
              </a:ext>
            </a:extLst>
          </p:cNvPr>
          <p:cNvSpPr>
            <a:spLocks noGrp="1"/>
          </p:cNvSpPr>
          <p:nvPr>
            <p:ph type="title"/>
          </p:nvPr>
        </p:nvSpPr>
        <p:spPr/>
        <p:txBody>
          <a:bodyPr/>
          <a:lstStyle/>
          <a:p>
            <a:r>
              <a:rPr lang="en-US">
                <a:ea typeface="Kozuka Gothic Pro H"/>
                <a:cs typeface="Calibri"/>
              </a:rPr>
              <a:t>Limitation</a:t>
            </a:r>
            <a:endParaRPr lang="en-US">
              <a:cs typeface="Calibri"/>
            </a:endParaRPr>
          </a:p>
        </p:txBody>
      </p:sp>
      <p:sp>
        <p:nvSpPr>
          <p:cNvPr id="13" name="TextBox 12">
            <a:extLst>
              <a:ext uri="{FF2B5EF4-FFF2-40B4-BE49-F238E27FC236}">
                <a16:creationId xmlns:a16="http://schemas.microsoft.com/office/drawing/2014/main" id="{82BC0DDE-B102-4FE8-9177-1886725B0D6C}"/>
              </a:ext>
            </a:extLst>
          </p:cNvPr>
          <p:cNvSpPr txBox="1"/>
          <p:nvPr/>
        </p:nvSpPr>
        <p:spPr>
          <a:xfrm>
            <a:off x="6186377" y="1906772"/>
            <a:ext cx="484313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a:p>
            <a:endParaRPr lang="en-US"/>
          </a:p>
        </p:txBody>
      </p:sp>
      <p:sp>
        <p:nvSpPr>
          <p:cNvPr id="5" name="TextBox 4">
            <a:extLst>
              <a:ext uri="{FF2B5EF4-FFF2-40B4-BE49-F238E27FC236}">
                <a16:creationId xmlns:a16="http://schemas.microsoft.com/office/drawing/2014/main" id="{660E51A9-9AE5-4E72-837C-F12218226051}"/>
              </a:ext>
            </a:extLst>
          </p:cNvPr>
          <p:cNvSpPr txBox="1"/>
          <p:nvPr/>
        </p:nvSpPr>
        <p:spPr>
          <a:xfrm>
            <a:off x="505239" y="979557"/>
            <a:ext cx="11430000"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Logistic Regression (LR)</a:t>
            </a:r>
          </a:p>
          <a:p>
            <a:r>
              <a:rPr lang="en-US">
                <a:ea typeface="+mn-lt"/>
                <a:cs typeface="+mn-lt"/>
              </a:rPr>
              <a:t>LR is one of the basic and popular algorithms to solve a classification problem, which means that it is a great model to use when one is predicting a binary output. Since the project is to predict the lapse rate, the output of the prediction will not be binary. As a result, LR did not perform as well as other machine learning models.</a:t>
            </a:r>
          </a:p>
          <a:p>
            <a:endParaRPr lang="en-US">
              <a:ea typeface="+mn-lt"/>
              <a:cs typeface="+mn-lt"/>
            </a:endParaRPr>
          </a:p>
          <a:p>
            <a:r>
              <a:rPr lang="en-US" b="1">
                <a:ea typeface="+mn-lt"/>
                <a:cs typeface="+mn-lt"/>
              </a:rPr>
              <a:t>Support Vector Machine (SVM)</a:t>
            </a:r>
          </a:p>
          <a:p>
            <a:r>
              <a:rPr lang="en-US">
                <a:ea typeface="+mn-lt"/>
                <a:cs typeface="+mn-lt"/>
              </a:rPr>
              <a:t>The most serious problem with SVM is the high algorithmic complexity and extensive memory requirements of the predictive programming in large-scale tasks. Additionally, LR and SVM with linear Kernel generally perform comparably in practice because SVM is also primarily for classification problems; therefore, it was also not a good fit in predicting the lapse rate.</a:t>
            </a:r>
          </a:p>
          <a:p>
            <a:endParaRPr lang="en-US">
              <a:ea typeface="+mn-lt"/>
              <a:cs typeface="+mn-lt"/>
            </a:endParaRPr>
          </a:p>
          <a:p>
            <a:r>
              <a:rPr lang="en-US" b="1">
                <a:ea typeface="+mn-lt"/>
                <a:cs typeface="+mn-lt"/>
              </a:rPr>
              <a:t>Naive Bayes (NB)</a:t>
            </a:r>
          </a:p>
          <a:p>
            <a:r>
              <a:rPr lang="en-US">
                <a:ea typeface="+mn-lt"/>
                <a:cs typeface="+mn-lt"/>
              </a:rPr>
              <a:t>NB is a perfect probability-based method, it gives user a well-estimated value; nevertheless, a big data set is often needed in order to make reliable estimations of the probability of each class. Also, it has strong feature independence assumptions. Indeed, NB is a classifier (1,0); thus, the output could not be coerced into a lapse rate.</a:t>
            </a:r>
          </a:p>
          <a:p>
            <a:br>
              <a:rPr lang="en-US" b="1">
                <a:ea typeface="+mn-lt"/>
                <a:cs typeface="+mn-lt"/>
              </a:rPr>
            </a:br>
            <a:endParaRPr lang="en-US">
              <a:ea typeface="+mn-lt"/>
              <a:cs typeface="+mn-lt"/>
            </a:endParaRPr>
          </a:p>
          <a:p>
            <a:pPr algn="l"/>
            <a:endParaRPr lang="en-US">
              <a:cs typeface="Calibri"/>
            </a:endParaRPr>
          </a:p>
        </p:txBody>
      </p:sp>
    </p:spTree>
    <p:extLst>
      <p:ext uri="{BB962C8B-B14F-4D97-AF65-F5344CB8AC3E}">
        <p14:creationId xmlns:p14="http://schemas.microsoft.com/office/powerpoint/2010/main" val="102434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B4CDE30-C927-4373-B009-662CA415D360}"/>
              </a:ext>
            </a:extLst>
          </p:cNvPr>
          <p:cNvSpPr>
            <a:spLocks noGrp="1"/>
          </p:cNvSpPr>
          <p:nvPr>
            <p:ph type="ftr" sz="quarter" idx="10"/>
          </p:nvPr>
        </p:nvSpPr>
        <p:spPr/>
        <p:txBody>
          <a:bodyPr/>
          <a:lstStyle/>
          <a:p>
            <a:endParaRPr lang="en-US"/>
          </a:p>
        </p:txBody>
      </p:sp>
      <p:sp>
        <p:nvSpPr>
          <p:cNvPr id="3" name="Slide Number Placeholder 2">
            <a:extLst>
              <a:ext uri="{FF2B5EF4-FFF2-40B4-BE49-F238E27FC236}">
                <a16:creationId xmlns:a16="http://schemas.microsoft.com/office/drawing/2014/main" id="{614C6515-76F5-45BA-B843-FF8C55E37FFB}"/>
              </a:ext>
            </a:extLst>
          </p:cNvPr>
          <p:cNvSpPr>
            <a:spLocks noGrp="1"/>
          </p:cNvSpPr>
          <p:nvPr>
            <p:ph type="sldNum" sz="quarter" idx="11"/>
          </p:nvPr>
        </p:nvSpPr>
        <p:spPr/>
        <p:txBody>
          <a:bodyPr/>
          <a:lstStyle/>
          <a:p>
            <a:fld id="{0507AC09-9C9B-4785-BF10-D68F00313425}" type="slidenum">
              <a:rPr lang="en-US" smtClean="0"/>
              <a:pPr/>
              <a:t>6</a:t>
            </a:fld>
            <a:endParaRPr lang="en-US"/>
          </a:p>
        </p:txBody>
      </p:sp>
      <p:sp>
        <p:nvSpPr>
          <p:cNvPr id="4" name="Title 3">
            <a:extLst>
              <a:ext uri="{FF2B5EF4-FFF2-40B4-BE49-F238E27FC236}">
                <a16:creationId xmlns:a16="http://schemas.microsoft.com/office/drawing/2014/main" id="{E3D73A29-F1D4-428B-BF8A-665979108E8C}"/>
              </a:ext>
            </a:extLst>
          </p:cNvPr>
          <p:cNvSpPr>
            <a:spLocks noGrp="1"/>
          </p:cNvSpPr>
          <p:nvPr>
            <p:ph type="title"/>
          </p:nvPr>
        </p:nvSpPr>
        <p:spPr/>
        <p:txBody>
          <a:bodyPr/>
          <a:lstStyle/>
          <a:p>
            <a:r>
              <a:rPr lang="en-US" dirty="0"/>
              <a:t>GLM: Generalized Linear Model - Poisson Regression with Log Link</a:t>
            </a:r>
          </a:p>
        </p:txBody>
      </p:sp>
      <p:sp>
        <p:nvSpPr>
          <p:cNvPr id="5" name="Content Placeholder 4">
            <a:extLst>
              <a:ext uri="{FF2B5EF4-FFF2-40B4-BE49-F238E27FC236}">
                <a16:creationId xmlns:a16="http://schemas.microsoft.com/office/drawing/2014/main" id="{E2E53D61-4C86-4767-AD87-D2F68F29748F}"/>
              </a:ext>
            </a:extLst>
          </p:cNvPr>
          <p:cNvSpPr>
            <a:spLocks noGrp="1"/>
          </p:cNvSpPr>
          <p:nvPr>
            <p:ph idx="1"/>
          </p:nvPr>
        </p:nvSpPr>
        <p:spPr>
          <a:xfrm>
            <a:off x="508090" y="953505"/>
            <a:ext cx="10929257" cy="2064998"/>
          </a:xfrm>
        </p:spPr>
        <p:txBody>
          <a:bodyPr/>
          <a:lstStyle/>
          <a:p>
            <a:pPr>
              <a:lnSpc>
                <a:spcPct val="100000"/>
              </a:lnSpc>
              <a:spcBef>
                <a:spcPts val="0"/>
              </a:spcBef>
              <a:spcAft>
                <a:spcPts val="0"/>
              </a:spcAft>
            </a:pPr>
            <a:r>
              <a:rPr lang="en-US" dirty="0">
                <a:solidFill>
                  <a:schemeClr val="tx1"/>
                </a:solidFill>
              </a:rPr>
              <a:t>GLM:  Poisson with log link								</a:t>
            </a:r>
          </a:p>
          <a:p>
            <a:pPr marL="0" indent="0">
              <a:lnSpc>
                <a:spcPct val="100000"/>
              </a:lnSpc>
              <a:spcBef>
                <a:spcPts val="0"/>
              </a:spcBef>
              <a:spcAft>
                <a:spcPts val="0"/>
              </a:spcAft>
              <a:buNone/>
            </a:pPr>
            <a:r>
              <a:rPr lang="en-US" dirty="0">
                <a:solidFill>
                  <a:schemeClr val="tx1"/>
                </a:solidFill>
              </a:rPr>
              <a:t>GLM takes the traditional LM (y = mx + b) and relaxes some of the constraints - makes it more appropriate for insurance.									</a:t>
            </a:r>
          </a:p>
          <a:p>
            <a:pPr marL="0" indent="0">
              <a:lnSpc>
                <a:spcPct val="100000"/>
              </a:lnSpc>
              <a:spcBef>
                <a:spcPts val="0"/>
              </a:spcBef>
              <a:spcAft>
                <a:spcPts val="0"/>
              </a:spcAft>
              <a:buNone/>
            </a:pPr>
            <a:r>
              <a:rPr lang="en-US" dirty="0">
                <a:solidFill>
                  <a:schemeClr val="tx1"/>
                </a:solidFill>
              </a:rPr>
              <a:t>Poisson:  Distribution of the underlying variable (lapses) 		</a:t>
            </a:r>
          </a:p>
          <a:p>
            <a:pPr marL="0" indent="0">
              <a:lnSpc>
                <a:spcPct val="100000"/>
              </a:lnSpc>
              <a:spcBef>
                <a:spcPts val="0"/>
              </a:spcBef>
              <a:spcAft>
                <a:spcPts val="0"/>
              </a:spcAft>
              <a:buNone/>
            </a:pPr>
            <a:r>
              <a:rPr lang="en-US" dirty="0">
                <a:solidFill>
                  <a:schemeClr val="tx1"/>
                </a:solidFill>
              </a:rPr>
              <a:t>Log Link:  Instead of modeling y = mx + b - we model log(y) = mx + b					</a:t>
            </a:r>
          </a:p>
          <a:p>
            <a:pPr marL="0" indent="0">
              <a:lnSpc>
                <a:spcPct val="100000"/>
              </a:lnSpc>
              <a:spcBef>
                <a:spcPts val="0"/>
              </a:spcBef>
              <a:spcAft>
                <a:spcPts val="0"/>
              </a:spcAft>
              <a:buNone/>
            </a:pPr>
            <a:r>
              <a:rPr lang="en-US" dirty="0">
                <a:solidFill>
                  <a:schemeClr val="tx1"/>
                </a:solidFill>
              </a:rPr>
              <a:t>* Nice thing about log link is we can re-state this formula as:  y = exp(mx + b) OR y = exp(mx) * exp(b)	</a:t>
            </a:r>
          </a:p>
          <a:p>
            <a:pPr marL="0" indent="0">
              <a:lnSpc>
                <a:spcPct val="100000"/>
              </a:lnSpc>
              <a:spcBef>
                <a:spcPts val="0"/>
              </a:spcBef>
              <a:spcAft>
                <a:spcPts val="0"/>
              </a:spcAft>
              <a:buNone/>
            </a:pPr>
            <a:r>
              <a:rPr lang="en-US" dirty="0">
                <a:solidFill>
                  <a:schemeClr val="tx1"/>
                </a:solidFill>
              </a:rPr>
              <a:t>* In other words, changing your predictor variable has a multiplicative effect on lapses instead of additive </a:t>
            </a:r>
            <a:endParaRPr lang="en-US" dirty="0"/>
          </a:p>
        </p:txBody>
      </p:sp>
      <p:pic>
        <p:nvPicPr>
          <p:cNvPr id="6" name="Picture 5" descr="A close up of a sign&#10;&#10;Description generated with high confidence">
            <a:extLst>
              <a:ext uri="{FF2B5EF4-FFF2-40B4-BE49-F238E27FC236}">
                <a16:creationId xmlns:a16="http://schemas.microsoft.com/office/drawing/2014/main" id="{49A76BB3-C414-4BCA-AEEA-471A6177AC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639" y="6073735"/>
            <a:ext cx="655997" cy="655997"/>
          </a:xfrm>
          <a:prstGeom prst="rect">
            <a:avLst/>
          </a:prstGeom>
        </p:spPr>
      </p:pic>
      <p:sp>
        <p:nvSpPr>
          <p:cNvPr id="9" name="TextBox 8">
            <a:extLst>
              <a:ext uri="{FF2B5EF4-FFF2-40B4-BE49-F238E27FC236}">
                <a16:creationId xmlns:a16="http://schemas.microsoft.com/office/drawing/2014/main" id="{1A7A840B-60CC-4D9F-9480-1866A15859C2}"/>
              </a:ext>
            </a:extLst>
          </p:cNvPr>
          <p:cNvSpPr txBox="1"/>
          <p:nvPr/>
        </p:nvSpPr>
        <p:spPr>
          <a:xfrm>
            <a:off x="1809943" y="3167976"/>
            <a:ext cx="9344297" cy="3416320"/>
          </a:xfrm>
          <a:prstGeom prst="rect">
            <a:avLst/>
          </a:prstGeom>
          <a:noFill/>
        </p:spPr>
        <p:txBody>
          <a:bodyPr wrap="square" rtlCol="0">
            <a:spAutoFit/>
          </a:bodyPr>
          <a:lstStyle/>
          <a:p>
            <a:r>
              <a:rPr lang="en-US" dirty="0"/>
              <a:t>Interested in Lapse </a:t>
            </a:r>
            <a:r>
              <a:rPr lang="en-US" b="1" dirty="0"/>
              <a:t>RATE</a:t>
            </a:r>
            <a:r>
              <a:rPr lang="en-US" dirty="0"/>
              <a:t> not number of lapses:										</a:t>
            </a:r>
          </a:p>
          <a:p>
            <a:r>
              <a:rPr lang="en-US" dirty="0"/>
              <a:t>In our model:  log(y) = mx + b      y = number of lapses				</a:t>
            </a:r>
          </a:p>
          <a:p>
            <a:r>
              <a:rPr lang="en-US" dirty="0"/>
              <a:t>To change this to a prediction of lapse rates -  we make the following adjustment:	</a:t>
            </a:r>
          </a:p>
          <a:p>
            <a:r>
              <a:rPr lang="en-US" dirty="0"/>
              <a:t>log(y) = log(exposure) + mx + b						</a:t>
            </a:r>
          </a:p>
          <a:p>
            <a:endParaRPr lang="en-US" dirty="0"/>
          </a:p>
          <a:p>
            <a:r>
              <a:rPr lang="en-US" dirty="0"/>
              <a:t>REARRANGE:							</a:t>
            </a:r>
          </a:p>
          <a:p>
            <a:r>
              <a:rPr lang="en-US" dirty="0"/>
              <a:t>log(y) - log(exposure) = mx + b						</a:t>
            </a:r>
          </a:p>
          <a:p>
            <a:r>
              <a:rPr lang="en-US" dirty="0"/>
              <a:t>exp(log(y) - log(exposure)) = exp(mx + b)					</a:t>
            </a:r>
          </a:p>
          <a:p>
            <a:r>
              <a:rPr lang="en-US" dirty="0"/>
              <a:t>exp(log(y))/exp(log(exposure)) = exp(mx) * exp(b)				</a:t>
            </a:r>
          </a:p>
          <a:p>
            <a:r>
              <a:rPr lang="en-US" dirty="0"/>
              <a:t>y/exposure = exp(mx) * exp(b):  y/exposure is number of lapses/exposure = lapse rate									</a:t>
            </a:r>
          </a:p>
        </p:txBody>
      </p:sp>
    </p:spTree>
    <p:extLst>
      <p:ext uri="{BB962C8B-B14F-4D97-AF65-F5344CB8AC3E}">
        <p14:creationId xmlns:p14="http://schemas.microsoft.com/office/powerpoint/2010/main" val="2580727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354F4D6E-DFF9-40E9-A5CF-5172238A7E22}"/>
              </a:ext>
            </a:extLst>
          </p:cNvPr>
          <p:cNvSpPr>
            <a:spLocks noGrp="1"/>
          </p:cNvSpPr>
          <p:nvPr>
            <p:ph type="ftr" sz="quarter" idx="10"/>
          </p:nvPr>
        </p:nvSpPr>
        <p:spPr/>
        <p:txBody>
          <a:bodyPr/>
          <a:lstStyle/>
          <a:p>
            <a:endParaRPr lang="en-US"/>
          </a:p>
        </p:txBody>
      </p:sp>
      <p:sp>
        <p:nvSpPr>
          <p:cNvPr id="4" name="Slide Number Placeholder 3">
            <a:extLst>
              <a:ext uri="{FF2B5EF4-FFF2-40B4-BE49-F238E27FC236}">
                <a16:creationId xmlns:a16="http://schemas.microsoft.com/office/drawing/2014/main" id="{F745AE71-6FA3-4D9A-AFD7-09AFD2D9A6A3}"/>
              </a:ext>
            </a:extLst>
          </p:cNvPr>
          <p:cNvSpPr>
            <a:spLocks noGrp="1"/>
          </p:cNvSpPr>
          <p:nvPr>
            <p:ph type="sldNum" sz="quarter" idx="11"/>
          </p:nvPr>
        </p:nvSpPr>
        <p:spPr/>
        <p:txBody>
          <a:bodyPr/>
          <a:lstStyle/>
          <a:p>
            <a:fld id="{0507AC09-9C9B-4785-BF10-D68F00313425}" type="slidenum">
              <a:rPr lang="en-US" smtClean="0"/>
              <a:pPr/>
              <a:t>7</a:t>
            </a:fld>
            <a:endParaRPr lang="en-US"/>
          </a:p>
        </p:txBody>
      </p:sp>
      <p:sp>
        <p:nvSpPr>
          <p:cNvPr id="7" name="Title 6">
            <a:extLst>
              <a:ext uri="{FF2B5EF4-FFF2-40B4-BE49-F238E27FC236}">
                <a16:creationId xmlns:a16="http://schemas.microsoft.com/office/drawing/2014/main" id="{51C4FB47-4941-4728-ADD6-387665E248B3}"/>
              </a:ext>
            </a:extLst>
          </p:cNvPr>
          <p:cNvSpPr>
            <a:spLocks noGrp="1"/>
          </p:cNvSpPr>
          <p:nvPr>
            <p:ph type="title"/>
          </p:nvPr>
        </p:nvSpPr>
        <p:spPr/>
        <p:txBody>
          <a:bodyPr/>
          <a:lstStyle/>
          <a:p>
            <a:r>
              <a:rPr lang="en-US"/>
              <a:t>Model</a:t>
            </a:r>
          </a:p>
        </p:txBody>
      </p:sp>
      <p:sp>
        <p:nvSpPr>
          <p:cNvPr id="8" name="Content Placeholder 7">
            <a:extLst>
              <a:ext uri="{FF2B5EF4-FFF2-40B4-BE49-F238E27FC236}">
                <a16:creationId xmlns:a16="http://schemas.microsoft.com/office/drawing/2014/main" id="{02ED30D0-161D-475B-B489-6BCFA13AA356}"/>
              </a:ext>
            </a:extLst>
          </p:cNvPr>
          <p:cNvSpPr>
            <a:spLocks noGrp="1"/>
          </p:cNvSpPr>
          <p:nvPr>
            <p:ph idx="1"/>
          </p:nvPr>
        </p:nvSpPr>
        <p:spPr/>
        <p:txBody>
          <a:bodyPr/>
          <a:lstStyle/>
          <a:p>
            <a:r>
              <a:rPr lang="en-US" sz="2800">
                <a:solidFill>
                  <a:srgbClr val="474747"/>
                </a:solidFill>
              </a:rPr>
              <a:t>Lapse ~ offset(log(exposure)) + </a:t>
            </a:r>
            <a:r>
              <a:rPr lang="en-US" sz="2800" err="1">
                <a:solidFill>
                  <a:srgbClr val="474747"/>
                </a:solidFill>
              </a:rPr>
              <a:t>Months_after_cdsc</a:t>
            </a:r>
            <a:r>
              <a:rPr lang="en-US" sz="2800">
                <a:solidFill>
                  <a:srgbClr val="474747"/>
                </a:solidFill>
              </a:rPr>
              <a:t>  + </a:t>
            </a:r>
            <a:r>
              <a:rPr lang="en-US" sz="2800" err="1">
                <a:solidFill>
                  <a:srgbClr val="474747"/>
                </a:solidFill>
              </a:rPr>
              <a:t>ITM_group</a:t>
            </a:r>
            <a:r>
              <a:rPr lang="en-US" sz="2800">
                <a:solidFill>
                  <a:srgbClr val="474747"/>
                </a:solidFill>
              </a:rPr>
              <a:t> + </a:t>
            </a:r>
            <a:r>
              <a:rPr lang="en-US" sz="2800" err="1">
                <a:solidFill>
                  <a:srgbClr val="474747"/>
                </a:solidFill>
              </a:rPr>
              <a:t>Age_group</a:t>
            </a:r>
            <a:r>
              <a:rPr lang="en-US" sz="2800">
                <a:solidFill>
                  <a:srgbClr val="474747"/>
                </a:solidFill>
              </a:rPr>
              <a:t>*Qualification + log(</a:t>
            </a:r>
            <a:r>
              <a:rPr lang="en-US" sz="2800" err="1">
                <a:solidFill>
                  <a:srgbClr val="474747"/>
                </a:solidFill>
              </a:rPr>
              <a:t>total_premium</a:t>
            </a:r>
            <a:r>
              <a:rPr lang="en-US" sz="2800">
                <a:solidFill>
                  <a:srgbClr val="474747"/>
                </a:solidFill>
              </a:rPr>
              <a:t>) + factor(</a:t>
            </a:r>
            <a:r>
              <a:rPr lang="en-US" sz="2800" err="1">
                <a:solidFill>
                  <a:srgbClr val="474747"/>
                </a:solidFill>
              </a:rPr>
              <a:t>DB_Mapping</a:t>
            </a:r>
            <a:r>
              <a:rPr lang="en-US" sz="2800">
                <a:solidFill>
                  <a:srgbClr val="474747"/>
                </a:solidFill>
              </a:rPr>
              <a:t>) + </a:t>
            </a:r>
            <a:r>
              <a:rPr lang="en-US" sz="2800" err="1">
                <a:solidFill>
                  <a:srgbClr val="474747"/>
                </a:solidFill>
              </a:rPr>
              <a:t>Comm_opt</a:t>
            </a:r>
            <a:r>
              <a:rPr lang="en-US" sz="2800">
                <a:solidFill>
                  <a:srgbClr val="474747"/>
                </a:solidFill>
              </a:rPr>
              <a:t> + </a:t>
            </a:r>
            <a:r>
              <a:rPr lang="en-US" sz="2800" err="1">
                <a:solidFill>
                  <a:srgbClr val="474747"/>
                </a:solidFill>
              </a:rPr>
              <a:t>wd_prem_ratio</a:t>
            </a:r>
            <a:r>
              <a:rPr lang="en-US" sz="2800">
                <a:solidFill>
                  <a:srgbClr val="474747"/>
                </a:solidFill>
              </a:rPr>
              <a:t> + Channel</a:t>
            </a:r>
          </a:p>
          <a:p>
            <a:endParaRPr lang="en-US"/>
          </a:p>
        </p:txBody>
      </p:sp>
      <p:pic>
        <p:nvPicPr>
          <p:cNvPr id="9" name="Picture 8" descr="A close up of a sign&#10;&#10;Description generated with high confidence">
            <a:extLst>
              <a:ext uri="{FF2B5EF4-FFF2-40B4-BE49-F238E27FC236}">
                <a16:creationId xmlns:a16="http://schemas.microsoft.com/office/drawing/2014/main" id="{7B0D2E48-8D31-492D-B90C-F67D1FD15D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7" y="6152629"/>
            <a:ext cx="655997" cy="655997"/>
          </a:xfrm>
          <a:prstGeom prst="rect">
            <a:avLst/>
          </a:prstGeom>
        </p:spPr>
      </p:pic>
      <p:graphicFrame>
        <p:nvGraphicFramePr>
          <p:cNvPr id="10" name="Table 9">
            <a:extLst>
              <a:ext uri="{FF2B5EF4-FFF2-40B4-BE49-F238E27FC236}">
                <a16:creationId xmlns:a16="http://schemas.microsoft.com/office/drawing/2014/main" id="{2F323869-A5F3-4345-8F0C-F19653214428}"/>
              </a:ext>
            </a:extLst>
          </p:cNvPr>
          <p:cNvGraphicFramePr>
            <a:graphicFrameLocks noGrp="1"/>
          </p:cNvGraphicFramePr>
          <p:nvPr>
            <p:extLst>
              <p:ext uri="{D42A27DB-BD31-4B8C-83A1-F6EECF244321}">
                <p14:modId xmlns:p14="http://schemas.microsoft.com/office/powerpoint/2010/main" val="3552199200"/>
              </p:ext>
            </p:extLst>
          </p:nvPr>
        </p:nvGraphicFramePr>
        <p:xfrm>
          <a:off x="2231696" y="3636247"/>
          <a:ext cx="8128000" cy="7416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259609040"/>
                    </a:ext>
                  </a:extLst>
                </a:gridCol>
                <a:gridCol w="4064000">
                  <a:extLst>
                    <a:ext uri="{9D8B030D-6E8A-4147-A177-3AD203B41FA5}">
                      <a16:colId xmlns:a16="http://schemas.microsoft.com/office/drawing/2014/main" val="1243414314"/>
                    </a:ext>
                  </a:extLst>
                </a:gridCol>
              </a:tblGrid>
              <a:tr h="370840">
                <a:tc>
                  <a:txBody>
                    <a:bodyPr/>
                    <a:lstStyle/>
                    <a:p>
                      <a:pPr algn="ctr"/>
                      <a:r>
                        <a:rPr lang="en-US"/>
                        <a:t>Deviance</a:t>
                      </a:r>
                    </a:p>
                  </a:txBody>
                  <a:tcPr>
                    <a:solidFill>
                      <a:schemeClr val="bg2"/>
                    </a:solidFill>
                  </a:tcPr>
                </a:tc>
                <a:tc>
                  <a:txBody>
                    <a:bodyPr/>
                    <a:lstStyle/>
                    <a:p>
                      <a:pPr algn="ctr"/>
                      <a:r>
                        <a:rPr lang="en-US"/>
                        <a:t>RMSE</a:t>
                      </a:r>
                    </a:p>
                  </a:txBody>
                  <a:tcPr>
                    <a:solidFill>
                      <a:schemeClr val="bg2"/>
                    </a:solidFill>
                  </a:tcPr>
                </a:tc>
                <a:extLst>
                  <a:ext uri="{0D108BD9-81ED-4DB2-BD59-A6C34878D82A}">
                    <a16:rowId xmlns:a16="http://schemas.microsoft.com/office/drawing/2014/main" val="2273914560"/>
                  </a:ext>
                </a:extLst>
              </a:tr>
              <a:tr h="370840">
                <a:tc>
                  <a:txBody>
                    <a:bodyPr/>
                    <a:lstStyle/>
                    <a:p>
                      <a:pPr algn="ctr"/>
                      <a:r>
                        <a:rPr lang="en-US"/>
                        <a:t>42,766</a:t>
                      </a:r>
                    </a:p>
                  </a:txBody>
                  <a:tcPr>
                    <a:solidFill>
                      <a:schemeClr val="bg2">
                        <a:lumMod val="20000"/>
                        <a:lumOff val="80000"/>
                      </a:schemeClr>
                    </a:solidFill>
                  </a:tcPr>
                </a:tc>
                <a:tc>
                  <a:txBody>
                    <a:bodyPr/>
                    <a:lstStyle/>
                    <a:p>
                      <a:pPr algn="ctr"/>
                      <a:r>
                        <a:rPr lang="en-US"/>
                        <a:t>0.08426</a:t>
                      </a:r>
                    </a:p>
                  </a:txBody>
                  <a:tcPr>
                    <a:solidFill>
                      <a:schemeClr val="bg2">
                        <a:lumMod val="20000"/>
                        <a:lumOff val="80000"/>
                      </a:schemeClr>
                    </a:solidFill>
                  </a:tcPr>
                </a:tc>
                <a:extLst>
                  <a:ext uri="{0D108BD9-81ED-4DB2-BD59-A6C34878D82A}">
                    <a16:rowId xmlns:a16="http://schemas.microsoft.com/office/drawing/2014/main" val="3551351845"/>
                  </a:ext>
                </a:extLst>
              </a:tr>
            </a:tbl>
          </a:graphicData>
        </a:graphic>
      </p:graphicFrame>
    </p:spTree>
    <p:extLst>
      <p:ext uri="{BB962C8B-B14F-4D97-AF65-F5344CB8AC3E}">
        <p14:creationId xmlns:p14="http://schemas.microsoft.com/office/powerpoint/2010/main" val="2701493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65F27-CBB8-4357-92AB-071FE960922F}"/>
              </a:ext>
            </a:extLst>
          </p:cNvPr>
          <p:cNvSpPr>
            <a:spLocks noGrp="1"/>
          </p:cNvSpPr>
          <p:nvPr>
            <p:ph type="title"/>
          </p:nvPr>
        </p:nvSpPr>
        <p:spPr/>
        <p:txBody>
          <a:bodyPr>
            <a:normAutofit/>
          </a:bodyPr>
          <a:lstStyle/>
          <a:p>
            <a:r>
              <a:rPr lang="en-US"/>
              <a:t>K-Fold Cross-Validation</a:t>
            </a:r>
          </a:p>
        </p:txBody>
      </p:sp>
      <p:sp>
        <p:nvSpPr>
          <p:cNvPr id="4" name="Rectangle 3">
            <a:extLst>
              <a:ext uri="{FF2B5EF4-FFF2-40B4-BE49-F238E27FC236}">
                <a16:creationId xmlns:a16="http://schemas.microsoft.com/office/drawing/2014/main" id="{4AD40562-838F-41B1-82CD-CBFEEBFBA695}"/>
              </a:ext>
            </a:extLst>
          </p:cNvPr>
          <p:cNvSpPr/>
          <p:nvPr/>
        </p:nvSpPr>
        <p:spPr>
          <a:xfrm>
            <a:off x="838200" y="2448980"/>
            <a:ext cx="4090219" cy="404389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Full Data</a:t>
            </a:r>
          </a:p>
        </p:txBody>
      </p:sp>
      <p:sp>
        <p:nvSpPr>
          <p:cNvPr id="5" name="Rectangle 4">
            <a:extLst>
              <a:ext uri="{FF2B5EF4-FFF2-40B4-BE49-F238E27FC236}">
                <a16:creationId xmlns:a16="http://schemas.microsoft.com/office/drawing/2014/main" id="{3209E171-7060-4753-936E-663A0C78AC63}"/>
              </a:ext>
            </a:extLst>
          </p:cNvPr>
          <p:cNvSpPr/>
          <p:nvPr/>
        </p:nvSpPr>
        <p:spPr>
          <a:xfrm>
            <a:off x="6665074" y="2448980"/>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1</a:t>
            </a:r>
          </a:p>
        </p:txBody>
      </p:sp>
      <p:sp>
        <p:nvSpPr>
          <p:cNvPr id="7" name="Rectangle 6">
            <a:extLst>
              <a:ext uri="{FF2B5EF4-FFF2-40B4-BE49-F238E27FC236}">
                <a16:creationId xmlns:a16="http://schemas.microsoft.com/office/drawing/2014/main" id="{21A6F9BA-D955-49ED-B700-FD7DC8ED8068}"/>
              </a:ext>
            </a:extLst>
          </p:cNvPr>
          <p:cNvSpPr/>
          <p:nvPr/>
        </p:nvSpPr>
        <p:spPr>
          <a:xfrm>
            <a:off x="6665074" y="2857019"/>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2</a:t>
            </a:r>
          </a:p>
        </p:txBody>
      </p:sp>
      <p:sp>
        <p:nvSpPr>
          <p:cNvPr id="8" name="Rectangle 7">
            <a:extLst>
              <a:ext uri="{FF2B5EF4-FFF2-40B4-BE49-F238E27FC236}">
                <a16:creationId xmlns:a16="http://schemas.microsoft.com/office/drawing/2014/main" id="{BECF15B9-42D9-4768-B2B8-412DA2627CCB}"/>
              </a:ext>
            </a:extLst>
          </p:cNvPr>
          <p:cNvSpPr/>
          <p:nvPr/>
        </p:nvSpPr>
        <p:spPr>
          <a:xfrm>
            <a:off x="6665064" y="5676825"/>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9</a:t>
            </a:r>
          </a:p>
        </p:txBody>
      </p:sp>
      <p:sp>
        <p:nvSpPr>
          <p:cNvPr id="11" name="Rectangle 10">
            <a:extLst>
              <a:ext uri="{FF2B5EF4-FFF2-40B4-BE49-F238E27FC236}">
                <a16:creationId xmlns:a16="http://schemas.microsoft.com/office/drawing/2014/main" id="{ADF867B6-D09A-4B1F-87AE-D21DB8195144}"/>
              </a:ext>
            </a:extLst>
          </p:cNvPr>
          <p:cNvSpPr/>
          <p:nvPr/>
        </p:nvSpPr>
        <p:spPr>
          <a:xfrm>
            <a:off x="6665074" y="3267003"/>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3</a:t>
            </a:r>
          </a:p>
        </p:txBody>
      </p:sp>
      <p:sp>
        <p:nvSpPr>
          <p:cNvPr id="12" name="Rectangle 11">
            <a:extLst>
              <a:ext uri="{FF2B5EF4-FFF2-40B4-BE49-F238E27FC236}">
                <a16:creationId xmlns:a16="http://schemas.microsoft.com/office/drawing/2014/main" id="{33CF4F2E-08E1-4F58-B426-19C28128BEEA}"/>
              </a:ext>
            </a:extLst>
          </p:cNvPr>
          <p:cNvSpPr/>
          <p:nvPr/>
        </p:nvSpPr>
        <p:spPr>
          <a:xfrm>
            <a:off x="6665065" y="3665467"/>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4</a:t>
            </a:r>
          </a:p>
        </p:txBody>
      </p:sp>
      <p:sp>
        <p:nvSpPr>
          <p:cNvPr id="13" name="Rectangle 12">
            <a:extLst>
              <a:ext uri="{FF2B5EF4-FFF2-40B4-BE49-F238E27FC236}">
                <a16:creationId xmlns:a16="http://schemas.microsoft.com/office/drawing/2014/main" id="{2F580F71-EDA5-4645-AA3C-8E1AFEE714B4}"/>
              </a:ext>
            </a:extLst>
          </p:cNvPr>
          <p:cNvSpPr/>
          <p:nvPr/>
        </p:nvSpPr>
        <p:spPr>
          <a:xfrm>
            <a:off x="6665065" y="4073478"/>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5</a:t>
            </a:r>
          </a:p>
        </p:txBody>
      </p:sp>
      <p:sp>
        <p:nvSpPr>
          <p:cNvPr id="14" name="Rectangle 13">
            <a:extLst>
              <a:ext uri="{FF2B5EF4-FFF2-40B4-BE49-F238E27FC236}">
                <a16:creationId xmlns:a16="http://schemas.microsoft.com/office/drawing/2014/main" id="{189975EF-1EE4-48B0-8FF4-B21C11C71046}"/>
              </a:ext>
            </a:extLst>
          </p:cNvPr>
          <p:cNvSpPr/>
          <p:nvPr/>
        </p:nvSpPr>
        <p:spPr>
          <a:xfrm>
            <a:off x="6665065" y="4481517"/>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6</a:t>
            </a:r>
          </a:p>
        </p:txBody>
      </p:sp>
      <p:sp>
        <p:nvSpPr>
          <p:cNvPr id="15" name="Rectangle 14">
            <a:extLst>
              <a:ext uri="{FF2B5EF4-FFF2-40B4-BE49-F238E27FC236}">
                <a16:creationId xmlns:a16="http://schemas.microsoft.com/office/drawing/2014/main" id="{612C492A-8348-405E-A1A1-A499764C9A29}"/>
              </a:ext>
            </a:extLst>
          </p:cNvPr>
          <p:cNvSpPr/>
          <p:nvPr/>
        </p:nvSpPr>
        <p:spPr>
          <a:xfrm>
            <a:off x="6665065" y="4879953"/>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7</a:t>
            </a:r>
          </a:p>
        </p:txBody>
      </p:sp>
      <p:sp>
        <p:nvSpPr>
          <p:cNvPr id="16" name="Rectangle 15">
            <a:extLst>
              <a:ext uri="{FF2B5EF4-FFF2-40B4-BE49-F238E27FC236}">
                <a16:creationId xmlns:a16="http://schemas.microsoft.com/office/drawing/2014/main" id="{88B79CA0-4B7B-4FF3-ADB9-3742A06F56AE}"/>
              </a:ext>
            </a:extLst>
          </p:cNvPr>
          <p:cNvSpPr/>
          <p:nvPr/>
        </p:nvSpPr>
        <p:spPr>
          <a:xfrm>
            <a:off x="6665065" y="5278389"/>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8</a:t>
            </a:r>
          </a:p>
        </p:txBody>
      </p:sp>
      <p:sp>
        <p:nvSpPr>
          <p:cNvPr id="17" name="Rectangle 16">
            <a:extLst>
              <a:ext uri="{FF2B5EF4-FFF2-40B4-BE49-F238E27FC236}">
                <a16:creationId xmlns:a16="http://schemas.microsoft.com/office/drawing/2014/main" id="{B67BA596-01C2-4CCE-AFF3-B05B28575A91}"/>
              </a:ext>
            </a:extLst>
          </p:cNvPr>
          <p:cNvSpPr/>
          <p:nvPr/>
        </p:nvSpPr>
        <p:spPr>
          <a:xfrm>
            <a:off x="6665064" y="6084836"/>
            <a:ext cx="3913239" cy="40803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10</a:t>
            </a:r>
          </a:p>
        </p:txBody>
      </p:sp>
      <p:sp>
        <p:nvSpPr>
          <p:cNvPr id="18" name="Arrow: Right 17">
            <a:extLst>
              <a:ext uri="{FF2B5EF4-FFF2-40B4-BE49-F238E27FC236}">
                <a16:creationId xmlns:a16="http://schemas.microsoft.com/office/drawing/2014/main" id="{2B73248E-01D5-4062-B71B-9D32D083280E}"/>
              </a:ext>
            </a:extLst>
          </p:cNvPr>
          <p:cNvSpPr/>
          <p:nvPr/>
        </p:nvSpPr>
        <p:spPr>
          <a:xfrm>
            <a:off x="5349374" y="4266773"/>
            <a:ext cx="894735" cy="408039"/>
          </a:xfrm>
          <a:prstGeom prst="rightArrow">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9" name="TextBox 18">
            <a:extLst>
              <a:ext uri="{FF2B5EF4-FFF2-40B4-BE49-F238E27FC236}">
                <a16:creationId xmlns:a16="http://schemas.microsoft.com/office/drawing/2014/main" id="{2F315BFD-6368-43EF-A450-D04455BD415E}"/>
              </a:ext>
            </a:extLst>
          </p:cNvPr>
          <p:cNvSpPr txBox="1"/>
          <p:nvPr/>
        </p:nvSpPr>
        <p:spPr>
          <a:xfrm>
            <a:off x="838199" y="1171573"/>
            <a:ext cx="9959109" cy="120032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474747"/>
                </a:solidFill>
                <a:effectLst/>
                <a:uLnTx/>
                <a:uFillTx/>
                <a:latin typeface="Calibri"/>
                <a:ea typeface="+mn-ea"/>
                <a:cs typeface="+mn-cs"/>
              </a:rPr>
              <a:t>The original Dataset is randomly partitioned into k equal sized subsamples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solidFill>
                <a:srgbClr val="474747"/>
              </a:solidFill>
              <a:latin typeface="Calibri"/>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474747"/>
                </a:solidFill>
                <a:effectLst/>
                <a:uLnTx/>
                <a:uFillTx/>
                <a:latin typeface="Calibri"/>
                <a:ea typeface="+mn-ea"/>
                <a:cs typeface="+mn-cs"/>
              </a:rPr>
              <a:t>The goal of cross-validation is to test the model's ability to predict new data that was not used in estimating it</a:t>
            </a:r>
          </a:p>
        </p:txBody>
      </p:sp>
      <p:pic>
        <p:nvPicPr>
          <p:cNvPr id="20" name="Picture 19" descr="A close up of a sign&#10;&#10;Description generated with high confidence">
            <a:extLst>
              <a:ext uri="{FF2B5EF4-FFF2-40B4-BE49-F238E27FC236}">
                <a16:creationId xmlns:a16="http://schemas.microsoft.com/office/drawing/2014/main" id="{9B7664EB-F9F6-4E35-AA41-C14D27F4FF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48" y="6164876"/>
            <a:ext cx="655997" cy="655997"/>
          </a:xfrm>
          <a:prstGeom prst="rect">
            <a:avLst/>
          </a:prstGeom>
        </p:spPr>
      </p:pic>
    </p:spTree>
    <p:extLst>
      <p:ext uri="{BB962C8B-B14F-4D97-AF65-F5344CB8AC3E}">
        <p14:creationId xmlns:p14="http://schemas.microsoft.com/office/powerpoint/2010/main" val="602067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65F27-CBB8-4357-92AB-071FE960922F}"/>
              </a:ext>
            </a:extLst>
          </p:cNvPr>
          <p:cNvSpPr>
            <a:spLocks noGrp="1"/>
          </p:cNvSpPr>
          <p:nvPr>
            <p:ph type="title"/>
          </p:nvPr>
        </p:nvSpPr>
        <p:spPr/>
        <p:txBody>
          <a:bodyPr>
            <a:normAutofit/>
          </a:bodyPr>
          <a:lstStyle/>
          <a:p>
            <a:r>
              <a:rPr lang="en-US"/>
              <a:t>K-Fold Cross-Validation</a:t>
            </a:r>
          </a:p>
        </p:txBody>
      </p:sp>
      <p:sp>
        <p:nvSpPr>
          <p:cNvPr id="4" name="Rectangle 3">
            <a:extLst>
              <a:ext uri="{FF2B5EF4-FFF2-40B4-BE49-F238E27FC236}">
                <a16:creationId xmlns:a16="http://schemas.microsoft.com/office/drawing/2014/main" id="{4AD40562-838F-41B1-82CD-CBFEEBFBA695}"/>
              </a:ext>
            </a:extLst>
          </p:cNvPr>
          <p:cNvSpPr/>
          <p:nvPr/>
        </p:nvSpPr>
        <p:spPr>
          <a:xfrm>
            <a:off x="775945" y="1234494"/>
            <a:ext cx="4090219" cy="404389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Full Data</a:t>
            </a:r>
          </a:p>
        </p:txBody>
      </p:sp>
      <p:sp>
        <p:nvSpPr>
          <p:cNvPr id="5" name="Rectangle 4">
            <a:extLst>
              <a:ext uri="{FF2B5EF4-FFF2-40B4-BE49-F238E27FC236}">
                <a16:creationId xmlns:a16="http://schemas.microsoft.com/office/drawing/2014/main" id="{3209E171-7060-4753-936E-663A0C78AC63}"/>
              </a:ext>
            </a:extLst>
          </p:cNvPr>
          <p:cNvSpPr/>
          <p:nvPr/>
        </p:nvSpPr>
        <p:spPr>
          <a:xfrm>
            <a:off x="6247062" y="1297533"/>
            <a:ext cx="3913239" cy="408039"/>
          </a:xfrm>
          <a:prstGeom prst="rect">
            <a:avLst/>
          </a:prstGeom>
          <a:solidFill>
            <a:schemeClr val="accent6">
              <a:lumMod val="60000"/>
              <a:lumOff val="4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1</a:t>
            </a:r>
          </a:p>
        </p:txBody>
      </p:sp>
      <p:sp>
        <p:nvSpPr>
          <p:cNvPr id="7" name="Rectangle 6">
            <a:extLst>
              <a:ext uri="{FF2B5EF4-FFF2-40B4-BE49-F238E27FC236}">
                <a16:creationId xmlns:a16="http://schemas.microsoft.com/office/drawing/2014/main" id="{21A6F9BA-D955-49ED-B700-FD7DC8ED8068}"/>
              </a:ext>
            </a:extLst>
          </p:cNvPr>
          <p:cNvSpPr/>
          <p:nvPr/>
        </p:nvSpPr>
        <p:spPr>
          <a:xfrm>
            <a:off x="6247062" y="1705572"/>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2</a:t>
            </a:r>
          </a:p>
        </p:txBody>
      </p:sp>
      <p:sp>
        <p:nvSpPr>
          <p:cNvPr id="8" name="Rectangle 7">
            <a:extLst>
              <a:ext uri="{FF2B5EF4-FFF2-40B4-BE49-F238E27FC236}">
                <a16:creationId xmlns:a16="http://schemas.microsoft.com/office/drawing/2014/main" id="{BECF15B9-42D9-4768-B2B8-412DA2627CCB}"/>
              </a:ext>
            </a:extLst>
          </p:cNvPr>
          <p:cNvSpPr/>
          <p:nvPr/>
        </p:nvSpPr>
        <p:spPr>
          <a:xfrm>
            <a:off x="6247052" y="4525378"/>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9</a:t>
            </a:r>
          </a:p>
        </p:txBody>
      </p:sp>
      <p:sp>
        <p:nvSpPr>
          <p:cNvPr id="11" name="Rectangle 10">
            <a:extLst>
              <a:ext uri="{FF2B5EF4-FFF2-40B4-BE49-F238E27FC236}">
                <a16:creationId xmlns:a16="http://schemas.microsoft.com/office/drawing/2014/main" id="{ADF867B6-D09A-4B1F-87AE-D21DB8195144}"/>
              </a:ext>
            </a:extLst>
          </p:cNvPr>
          <p:cNvSpPr/>
          <p:nvPr/>
        </p:nvSpPr>
        <p:spPr>
          <a:xfrm>
            <a:off x="6247062" y="2115556"/>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3</a:t>
            </a:r>
          </a:p>
        </p:txBody>
      </p:sp>
      <p:sp>
        <p:nvSpPr>
          <p:cNvPr id="12" name="Rectangle 11">
            <a:extLst>
              <a:ext uri="{FF2B5EF4-FFF2-40B4-BE49-F238E27FC236}">
                <a16:creationId xmlns:a16="http://schemas.microsoft.com/office/drawing/2014/main" id="{33CF4F2E-08E1-4F58-B426-19C28128BEEA}"/>
              </a:ext>
            </a:extLst>
          </p:cNvPr>
          <p:cNvSpPr/>
          <p:nvPr/>
        </p:nvSpPr>
        <p:spPr>
          <a:xfrm>
            <a:off x="6247053" y="2514020"/>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4</a:t>
            </a:r>
          </a:p>
        </p:txBody>
      </p:sp>
      <p:sp>
        <p:nvSpPr>
          <p:cNvPr id="13" name="Rectangle 12">
            <a:extLst>
              <a:ext uri="{FF2B5EF4-FFF2-40B4-BE49-F238E27FC236}">
                <a16:creationId xmlns:a16="http://schemas.microsoft.com/office/drawing/2014/main" id="{2F580F71-EDA5-4645-AA3C-8E1AFEE714B4}"/>
              </a:ext>
            </a:extLst>
          </p:cNvPr>
          <p:cNvSpPr/>
          <p:nvPr/>
        </p:nvSpPr>
        <p:spPr>
          <a:xfrm>
            <a:off x="6247053" y="2922031"/>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5</a:t>
            </a:r>
          </a:p>
        </p:txBody>
      </p:sp>
      <p:sp>
        <p:nvSpPr>
          <p:cNvPr id="14" name="Rectangle 13">
            <a:extLst>
              <a:ext uri="{FF2B5EF4-FFF2-40B4-BE49-F238E27FC236}">
                <a16:creationId xmlns:a16="http://schemas.microsoft.com/office/drawing/2014/main" id="{189975EF-1EE4-48B0-8FF4-B21C11C71046}"/>
              </a:ext>
            </a:extLst>
          </p:cNvPr>
          <p:cNvSpPr/>
          <p:nvPr/>
        </p:nvSpPr>
        <p:spPr>
          <a:xfrm>
            <a:off x="6247053" y="3330070"/>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6</a:t>
            </a:r>
          </a:p>
        </p:txBody>
      </p:sp>
      <p:sp>
        <p:nvSpPr>
          <p:cNvPr id="15" name="Rectangle 14">
            <a:extLst>
              <a:ext uri="{FF2B5EF4-FFF2-40B4-BE49-F238E27FC236}">
                <a16:creationId xmlns:a16="http://schemas.microsoft.com/office/drawing/2014/main" id="{612C492A-8348-405E-A1A1-A499764C9A29}"/>
              </a:ext>
            </a:extLst>
          </p:cNvPr>
          <p:cNvSpPr/>
          <p:nvPr/>
        </p:nvSpPr>
        <p:spPr>
          <a:xfrm>
            <a:off x="6247053" y="3728506"/>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7</a:t>
            </a:r>
          </a:p>
        </p:txBody>
      </p:sp>
      <p:sp>
        <p:nvSpPr>
          <p:cNvPr id="16" name="Rectangle 15">
            <a:extLst>
              <a:ext uri="{FF2B5EF4-FFF2-40B4-BE49-F238E27FC236}">
                <a16:creationId xmlns:a16="http://schemas.microsoft.com/office/drawing/2014/main" id="{88B79CA0-4B7B-4FF3-ADB9-3742A06F56AE}"/>
              </a:ext>
            </a:extLst>
          </p:cNvPr>
          <p:cNvSpPr/>
          <p:nvPr/>
        </p:nvSpPr>
        <p:spPr>
          <a:xfrm>
            <a:off x="6247053" y="4126942"/>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8</a:t>
            </a:r>
          </a:p>
        </p:txBody>
      </p:sp>
      <p:sp>
        <p:nvSpPr>
          <p:cNvPr id="17" name="Rectangle 16">
            <a:extLst>
              <a:ext uri="{FF2B5EF4-FFF2-40B4-BE49-F238E27FC236}">
                <a16:creationId xmlns:a16="http://schemas.microsoft.com/office/drawing/2014/main" id="{B67BA596-01C2-4CCE-AFF3-B05B28575A91}"/>
              </a:ext>
            </a:extLst>
          </p:cNvPr>
          <p:cNvSpPr/>
          <p:nvPr/>
        </p:nvSpPr>
        <p:spPr>
          <a:xfrm>
            <a:off x="6247052" y="4933389"/>
            <a:ext cx="3913239" cy="408039"/>
          </a:xfrm>
          <a:prstGeom prst="rect">
            <a:avLst/>
          </a:prstGeom>
          <a:solidFill>
            <a:schemeClr val="accent5">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chemeClr val="bg2"/>
                </a:solidFill>
                <a:effectLst/>
                <a:uLnTx/>
                <a:uFillTx/>
                <a:latin typeface="Calibri"/>
                <a:ea typeface="+mn-ea"/>
                <a:cs typeface="+mn-cs"/>
              </a:rPr>
              <a:t>Fold 10</a:t>
            </a:r>
          </a:p>
        </p:txBody>
      </p:sp>
      <p:sp>
        <p:nvSpPr>
          <p:cNvPr id="18" name="Arrow: Right 17">
            <a:extLst>
              <a:ext uri="{FF2B5EF4-FFF2-40B4-BE49-F238E27FC236}">
                <a16:creationId xmlns:a16="http://schemas.microsoft.com/office/drawing/2014/main" id="{2B73248E-01D5-4062-B71B-9D32D083280E}"/>
              </a:ext>
            </a:extLst>
          </p:cNvPr>
          <p:cNvSpPr/>
          <p:nvPr/>
        </p:nvSpPr>
        <p:spPr>
          <a:xfrm>
            <a:off x="5229756" y="2753988"/>
            <a:ext cx="894735" cy="408039"/>
          </a:xfrm>
          <a:prstGeom prst="rightArrow">
            <a:avLst/>
          </a:prstGeom>
          <a:solidFill>
            <a:schemeClr val="bg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pic>
        <p:nvPicPr>
          <p:cNvPr id="20" name="Picture 19" descr="A close up of a sign&#10;&#10;Description generated with high confidence">
            <a:extLst>
              <a:ext uri="{FF2B5EF4-FFF2-40B4-BE49-F238E27FC236}">
                <a16:creationId xmlns:a16="http://schemas.microsoft.com/office/drawing/2014/main" id="{9B7664EB-F9F6-4E35-AA41-C14D27F4FF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48" y="6164876"/>
            <a:ext cx="655997" cy="655997"/>
          </a:xfrm>
          <a:prstGeom prst="rect">
            <a:avLst/>
          </a:prstGeom>
        </p:spPr>
      </p:pic>
      <p:sp>
        <p:nvSpPr>
          <p:cNvPr id="22" name="TextBox 21">
            <a:extLst>
              <a:ext uri="{FF2B5EF4-FFF2-40B4-BE49-F238E27FC236}">
                <a16:creationId xmlns:a16="http://schemas.microsoft.com/office/drawing/2014/main" id="{0FADAC6A-D891-4152-9C94-D6BF366FD077}"/>
              </a:ext>
            </a:extLst>
          </p:cNvPr>
          <p:cNvSpPr txBox="1"/>
          <p:nvPr/>
        </p:nvSpPr>
        <p:spPr>
          <a:xfrm>
            <a:off x="6348549" y="5799909"/>
            <a:ext cx="2638697" cy="369332"/>
          </a:xfrm>
          <a:prstGeom prst="rect">
            <a:avLst/>
          </a:prstGeom>
          <a:solidFill>
            <a:schemeClr val="accent5">
              <a:lumMod val="20000"/>
              <a:lumOff val="80000"/>
            </a:schemeClr>
          </a:solidFill>
          <a:ln>
            <a:solidFill>
              <a:schemeClr val="accent1"/>
            </a:solidFill>
          </a:ln>
        </p:spPr>
        <p:txBody>
          <a:bodyPr wrap="square" rtlCol="0">
            <a:spAutoFit/>
          </a:bodyPr>
          <a:lstStyle/>
          <a:p>
            <a:pPr algn="ctr"/>
            <a:r>
              <a:rPr lang="en-US">
                <a:solidFill>
                  <a:schemeClr val="bg2"/>
                </a:solidFill>
              </a:rPr>
              <a:t>Training</a:t>
            </a:r>
          </a:p>
        </p:txBody>
      </p:sp>
      <p:sp>
        <p:nvSpPr>
          <p:cNvPr id="23" name="TextBox 22">
            <a:extLst>
              <a:ext uri="{FF2B5EF4-FFF2-40B4-BE49-F238E27FC236}">
                <a16:creationId xmlns:a16="http://schemas.microsoft.com/office/drawing/2014/main" id="{20E3F8DA-D14D-44C7-BF3A-0249D692C70B}"/>
              </a:ext>
            </a:extLst>
          </p:cNvPr>
          <p:cNvSpPr txBox="1"/>
          <p:nvPr/>
        </p:nvSpPr>
        <p:spPr>
          <a:xfrm>
            <a:off x="6348548" y="6188722"/>
            <a:ext cx="2638697" cy="369332"/>
          </a:xfrm>
          <a:prstGeom prst="rect">
            <a:avLst/>
          </a:prstGeom>
          <a:solidFill>
            <a:schemeClr val="accent6">
              <a:lumMod val="60000"/>
              <a:lumOff val="40000"/>
            </a:schemeClr>
          </a:solidFill>
          <a:ln>
            <a:solidFill>
              <a:schemeClr val="accent1"/>
            </a:solidFill>
          </a:ln>
        </p:spPr>
        <p:txBody>
          <a:bodyPr wrap="square" rtlCol="0">
            <a:spAutoFit/>
          </a:bodyPr>
          <a:lstStyle/>
          <a:p>
            <a:pPr algn="ctr"/>
            <a:r>
              <a:rPr lang="en-US">
                <a:solidFill>
                  <a:schemeClr val="bg2"/>
                </a:solidFill>
              </a:rPr>
              <a:t>Testing</a:t>
            </a:r>
          </a:p>
        </p:txBody>
      </p:sp>
    </p:spTree>
    <p:extLst>
      <p:ext uri="{BB962C8B-B14F-4D97-AF65-F5344CB8AC3E}">
        <p14:creationId xmlns:p14="http://schemas.microsoft.com/office/powerpoint/2010/main" val="1404033162"/>
      </p:ext>
    </p:extLst>
  </p:cSld>
  <p:clrMapOvr>
    <a:masterClrMapping/>
  </p:clrMapOvr>
</p:sld>
</file>

<file path=ppt/theme/theme1.xml><?xml version="1.0" encoding="utf-8"?>
<a:theme xmlns:a="http://schemas.openxmlformats.org/drawingml/2006/main" name="Blue Section">
  <a:themeElements>
    <a:clrScheme name="Board Report PL Theme Colors 3">
      <a:dk1>
        <a:srgbClr val="474747"/>
      </a:dk1>
      <a:lt1>
        <a:srgbClr val="FFFFFF"/>
      </a:lt1>
      <a:dk2>
        <a:srgbClr val="004B8D"/>
      </a:dk2>
      <a:lt2>
        <a:srgbClr val="0081C6"/>
      </a:lt2>
      <a:accent1>
        <a:srgbClr val="006973"/>
      </a:accent1>
      <a:accent2>
        <a:srgbClr val="470A59"/>
      </a:accent2>
      <a:accent3>
        <a:srgbClr val="A3E0FF"/>
      </a:accent3>
      <a:accent4>
        <a:srgbClr val="5F5F5F"/>
      </a:accent4>
      <a:accent5>
        <a:srgbClr val="337320"/>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Blue Section">
  <a:themeElements>
    <a:clrScheme name="Board Report PL Theme Colors 3">
      <a:dk1>
        <a:srgbClr val="474747"/>
      </a:dk1>
      <a:lt1>
        <a:srgbClr val="FFFFFF"/>
      </a:lt1>
      <a:dk2>
        <a:srgbClr val="004B8D"/>
      </a:dk2>
      <a:lt2>
        <a:srgbClr val="0081C6"/>
      </a:lt2>
      <a:accent1>
        <a:srgbClr val="006973"/>
      </a:accent1>
      <a:accent2>
        <a:srgbClr val="470A59"/>
      </a:accent2>
      <a:accent3>
        <a:srgbClr val="A3E0FF"/>
      </a:accent3>
      <a:accent4>
        <a:srgbClr val="5F5F5F"/>
      </a:accent4>
      <a:accent5>
        <a:srgbClr val="337320"/>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2556</Words>
  <Application>Microsoft Office PowerPoint</Application>
  <PresentationFormat>Widescreen</PresentationFormat>
  <Paragraphs>669</Paragraphs>
  <Slides>42</Slides>
  <Notes>12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42</vt:i4>
      </vt:variant>
    </vt:vector>
  </HeadingPairs>
  <TitlesOfParts>
    <vt:vector size="55" baseType="lpstr">
      <vt:lpstr>新細明體</vt:lpstr>
      <vt:lpstr>宋体</vt:lpstr>
      <vt:lpstr>Arial</vt:lpstr>
      <vt:lpstr>Arial,Sans-Serif</vt:lpstr>
      <vt:lpstr>Calibri</vt:lpstr>
      <vt:lpstr>Calibri Light</vt:lpstr>
      <vt:lpstr>Cambria Math</vt:lpstr>
      <vt:lpstr>Kozuka Gothic Pro H</vt:lpstr>
      <vt:lpstr>Roboto Slab</vt:lpstr>
      <vt:lpstr>Segoe UI</vt:lpstr>
      <vt:lpstr>Wingdings</vt:lpstr>
      <vt:lpstr>Blue Section</vt:lpstr>
      <vt:lpstr>1_Blue Section</vt:lpstr>
      <vt:lpstr>Pacific Life</vt:lpstr>
      <vt:lpstr>PowerPoint Presentation</vt:lpstr>
      <vt:lpstr>Dataset classification </vt:lpstr>
      <vt:lpstr> Principal Component Analysis </vt:lpstr>
      <vt:lpstr>Limitation</vt:lpstr>
      <vt:lpstr>GLM: Generalized Linear Model - Poisson Regression with Log Link</vt:lpstr>
      <vt:lpstr>Model</vt:lpstr>
      <vt:lpstr>K-Fold Cross-Validation</vt:lpstr>
      <vt:lpstr>K-Fold Cross-Validation</vt:lpstr>
      <vt:lpstr>K-Fold Cross-Validation</vt:lpstr>
      <vt:lpstr>K-Fold Cross-Validation</vt:lpstr>
      <vt:lpstr>Model Comparison</vt:lpstr>
      <vt:lpstr>Model Comparison</vt:lpstr>
      <vt:lpstr>Random Forest (RF)</vt:lpstr>
      <vt:lpstr>Random Forest Overview</vt:lpstr>
      <vt:lpstr>Random Forest Example</vt:lpstr>
      <vt:lpstr>Data aggregation - Important variables</vt:lpstr>
      <vt:lpstr>PowerPoint Presentation</vt:lpstr>
      <vt:lpstr>PowerPoint Presentation</vt:lpstr>
      <vt:lpstr>PowerPoint Presentation</vt:lpstr>
      <vt:lpstr>PowerPoint Presentation</vt:lpstr>
      <vt:lpstr>PowerPoint Presentation</vt:lpstr>
      <vt:lpstr>Random Forest - Model Parameters</vt:lpstr>
      <vt:lpstr>Model Results</vt:lpstr>
      <vt:lpstr>Model Comparison</vt:lpstr>
      <vt:lpstr>Artificial Neural Networks (ANN)</vt:lpstr>
      <vt:lpstr>Why Artificial Neural Networks?  </vt:lpstr>
      <vt:lpstr>Artificial Neural Network Structure</vt:lpstr>
      <vt:lpstr>Applied Neural Network Structure</vt:lpstr>
      <vt:lpstr>Variables</vt:lpstr>
      <vt:lpstr>Model Configuration and Hyper-Parameters</vt:lpstr>
      <vt:lpstr>Model Performance</vt:lpstr>
      <vt:lpstr>Results</vt:lpstr>
      <vt:lpstr>Weaknesses of the Neural Network Model</vt:lpstr>
      <vt:lpstr>Model Comparison</vt:lpstr>
      <vt:lpstr>Ensemble Learning</vt:lpstr>
      <vt:lpstr>Ensemble – stage 1</vt:lpstr>
      <vt:lpstr>Ensemble – stage 2</vt:lpstr>
      <vt:lpstr>Final Models and Results</vt:lpstr>
      <vt:lpstr>PowerPoint Presentation</vt:lpstr>
      <vt:lpstr>PowerPoint Presentation</vt:lpstr>
      <vt:lpstr>Thank you  Any 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Pablo Barajas</dc:creator>
  <cp:lastModifiedBy>Pablo Barajas</cp:lastModifiedBy>
  <cp:revision>387</cp:revision>
  <dcterms:created xsi:type="dcterms:W3CDTF">2019-06-05T22:55:52Z</dcterms:created>
  <dcterms:modified xsi:type="dcterms:W3CDTF">2019-06-24T21:59:34Z</dcterms:modified>
</cp:coreProperties>
</file>

<file path=docProps/thumbnail.jpeg>
</file>